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  <p:sldMasterId id="2147484101" r:id="rId2"/>
  </p:sldMasterIdLst>
  <p:notesMasterIdLst>
    <p:notesMasterId r:id="rId58"/>
  </p:notesMasterIdLst>
  <p:sldIdLst>
    <p:sldId id="408" r:id="rId3"/>
    <p:sldId id="332" r:id="rId4"/>
    <p:sldId id="300" r:id="rId5"/>
    <p:sldId id="410" r:id="rId6"/>
    <p:sldId id="356" r:id="rId7"/>
    <p:sldId id="404" r:id="rId8"/>
    <p:sldId id="375" r:id="rId9"/>
    <p:sldId id="357" r:id="rId10"/>
    <p:sldId id="358" r:id="rId11"/>
    <p:sldId id="405" r:id="rId12"/>
    <p:sldId id="401" r:id="rId13"/>
    <p:sldId id="407" r:id="rId14"/>
    <p:sldId id="403" r:id="rId15"/>
    <p:sldId id="260" r:id="rId16"/>
    <p:sldId id="262" r:id="rId17"/>
    <p:sldId id="414" r:id="rId18"/>
    <p:sldId id="275" r:id="rId19"/>
    <p:sldId id="421" r:id="rId20"/>
    <p:sldId id="258" r:id="rId21"/>
    <p:sldId id="521" r:id="rId22"/>
    <p:sldId id="382" r:id="rId23"/>
    <p:sldId id="444" r:id="rId24"/>
    <p:sldId id="412" r:id="rId25"/>
    <p:sldId id="297" r:id="rId26"/>
    <p:sldId id="298" r:id="rId27"/>
    <p:sldId id="263" r:id="rId28"/>
    <p:sldId id="423" r:id="rId29"/>
    <p:sldId id="264" r:id="rId30"/>
    <p:sldId id="517" r:id="rId31"/>
    <p:sldId id="388" r:id="rId32"/>
    <p:sldId id="266" r:id="rId33"/>
    <p:sldId id="265" r:id="rId34"/>
    <p:sldId id="267" r:id="rId35"/>
    <p:sldId id="341" r:id="rId36"/>
    <p:sldId id="418" r:id="rId37"/>
    <p:sldId id="270" r:id="rId38"/>
    <p:sldId id="268" r:id="rId39"/>
    <p:sldId id="420" r:id="rId40"/>
    <p:sldId id="416" r:id="rId41"/>
    <p:sldId id="518" r:id="rId42"/>
    <p:sldId id="325" r:id="rId43"/>
    <p:sldId id="327" r:id="rId44"/>
    <p:sldId id="328" r:id="rId45"/>
    <p:sldId id="322" r:id="rId46"/>
    <p:sldId id="339" r:id="rId47"/>
    <p:sldId id="522" r:id="rId48"/>
    <p:sldId id="311" r:id="rId49"/>
    <p:sldId id="422" r:id="rId50"/>
    <p:sldId id="299" r:id="rId51"/>
    <p:sldId id="261" r:id="rId52"/>
    <p:sldId id="520" r:id="rId53"/>
    <p:sldId id="269" r:id="rId54"/>
    <p:sldId id="295" r:id="rId55"/>
    <p:sldId id="313" r:id="rId56"/>
    <p:sldId id="402" r:id="rId5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00FF"/>
    <a:srgbClr val="F0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6" d="100"/>
          <a:sy n="76" d="100"/>
        </p:scale>
        <p:origin x="4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29\Documents\In-situ\Drilling%20&amp;%20SPT\SPT%20from%20U-Mass-Amherst%20with%20Auto%20&amp;%20Safet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m29\Documents\In-situ\Drilling%20&amp;%20SPT\SPT%20from%20U-Mass-Amherst%20with%20Auto%20&amp;%20Safe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800080"/>
                </a:solidFill>
                <a:latin typeface="Calibri" panose="020F0502020204030204" pitchFamily="34" charset="0"/>
                <a:ea typeface="Comic Sans MS"/>
                <a:cs typeface="Comic Sans MS"/>
              </a:defRPr>
            </a:pPr>
            <a:r>
              <a:rPr lang="en-US" sz="2000" dirty="0">
                <a:latin typeface="Calibri" panose="020F0502020204030204" pitchFamily="34" charset="0"/>
              </a:rPr>
              <a:t>RAW N-VALUES</a:t>
            </a:r>
          </a:p>
        </c:rich>
      </c:tx>
      <c:layout>
        <c:manualLayout>
          <c:xMode val="edge"/>
          <c:yMode val="edge"/>
          <c:x val="0.42842200772875438"/>
          <c:y val="1.01832815937172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244376412101288"/>
          <c:y val="0.22471147318397827"/>
          <c:w val="0.78155629941113636"/>
          <c:h val="0.64967380056605195"/>
        </c:manualLayout>
      </c:layout>
      <c:scatterChart>
        <c:scatterStyle val="lineMarker"/>
        <c:varyColors val="0"/>
        <c:ser>
          <c:idx val="1"/>
          <c:order val="0"/>
          <c:tx>
            <c:v>Rig X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9147"/>
              </a:solidFill>
              <a:ln w="15875">
                <a:solidFill>
                  <a:srgbClr val="9933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trendline>
            <c:spPr>
              <a:ln w="38100">
                <a:solidFill>
                  <a:schemeClr val="accent6">
                    <a:lumMod val="50000"/>
                  </a:schemeClr>
                </a:solidFill>
                <a:prstDash val="dash"/>
              </a:ln>
            </c:spPr>
            <c:trendlineType val="linear"/>
            <c:forward val="8"/>
            <c:backward val="6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0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'SPTdata GT Campus'!$M$8:$M$19</c:f>
              <c:numCache>
                <c:formatCode>General</c:formatCode>
                <c:ptCount val="12"/>
                <c:pt idx="1">
                  <c:v>17</c:v>
                </c:pt>
                <c:pt idx="2">
                  <c:v>11</c:v>
                </c:pt>
                <c:pt idx="3">
                  <c:v>15</c:v>
                </c:pt>
                <c:pt idx="4">
                  <c:v>15</c:v>
                </c:pt>
                <c:pt idx="5">
                  <c:v>27</c:v>
                </c:pt>
                <c:pt idx="6">
                  <c:v>23</c:v>
                </c:pt>
                <c:pt idx="7">
                  <c:v>27</c:v>
                </c:pt>
                <c:pt idx="8">
                  <c:v>27</c:v>
                </c:pt>
                <c:pt idx="9">
                  <c:v>31</c:v>
                </c:pt>
                <c:pt idx="10">
                  <c:v>27</c:v>
                </c:pt>
                <c:pt idx="11">
                  <c:v>30</c:v>
                </c:pt>
              </c:numCache>
            </c:numRef>
          </c:xVal>
          <c:yVal>
            <c:numRef>
              <c:f>'SPTdata GT Campus'!$F$8:$F$19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14</c:v>
                </c:pt>
                <c:pt idx="4">
                  <c:v>19</c:v>
                </c:pt>
                <c:pt idx="5">
                  <c:v>24</c:v>
                </c:pt>
                <c:pt idx="6">
                  <c:v>29</c:v>
                </c:pt>
                <c:pt idx="7">
                  <c:v>34</c:v>
                </c:pt>
                <c:pt idx="8">
                  <c:v>39</c:v>
                </c:pt>
                <c:pt idx="9">
                  <c:v>44</c:v>
                </c:pt>
                <c:pt idx="10">
                  <c:v>49</c:v>
                </c:pt>
                <c:pt idx="11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D8-471C-B5FC-3D3A7B755A6A}"/>
            </c:ext>
          </c:extLst>
        </c:ser>
        <c:ser>
          <c:idx val="0"/>
          <c:order val="1"/>
          <c:tx>
            <c:v>Rig Y</c:v>
          </c:tx>
          <c:spPr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00B0F0"/>
              </a:solidFill>
              <a:ln w="15875">
                <a:solidFill>
                  <a:srgbClr val="0070C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trendline>
            <c:spPr>
              <a:ln w="22225">
                <a:solidFill>
                  <a:srgbClr val="0070C0"/>
                </a:solidFill>
                <a:prstDash val="sysDash"/>
              </a:ln>
            </c:spPr>
            <c:trendlineType val="linear"/>
            <c:forward val="4"/>
            <c:backward val="6"/>
            <c:dispRSqr val="0"/>
            <c:dispEq val="0"/>
          </c:trendline>
          <c:xVal>
            <c:numRef>
              <c:f>'SPTdata GT Campus'!$K$8:$K$19</c:f>
              <c:numCache>
                <c:formatCode>General</c:formatCode>
                <c:ptCount val="12"/>
                <c:pt idx="0">
                  <c:v>4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12</c:v>
                </c:pt>
                <c:pt idx="8">
                  <c:v>15</c:v>
                </c:pt>
                <c:pt idx="9">
                  <c:v>18</c:v>
                </c:pt>
                <c:pt idx="10">
                  <c:v>16</c:v>
                </c:pt>
                <c:pt idx="11">
                  <c:v>19</c:v>
                </c:pt>
              </c:numCache>
            </c:numRef>
          </c:xVal>
          <c:yVal>
            <c:numRef>
              <c:f>'SPTdata GT Campus'!$F$8:$F$19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14</c:v>
                </c:pt>
                <c:pt idx="4">
                  <c:v>19</c:v>
                </c:pt>
                <c:pt idx="5">
                  <c:v>24</c:v>
                </c:pt>
                <c:pt idx="6">
                  <c:v>29</c:v>
                </c:pt>
                <c:pt idx="7">
                  <c:v>34</c:v>
                </c:pt>
                <c:pt idx="8">
                  <c:v>39</c:v>
                </c:pt>
                <c:pt idx="9">
                  <c:v>44</c:v>
                </c:pt>
                <c:pt idx="10">
                  <c:v>49</c:v>
                </c:pt>
                <c:pt idx="11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D8-471C-B5FC-3D3A7B755A6A}"/>
            </c:ext>
          </c:extLst>
        </c:ser>
        <c:ser>
          <c:idx val="2"/>
          <c:order val="2"/>
          <c:tx>
            <c:v>Rig Z</c:v>
          </c:tx>
          <c:spPr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rgbClr val="53FFA1"/>
              </a:solidFill>
              <a:ln w="15875">
                <a:solidFill>
                  <a:srgbClr val="00B05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trendline>
            <c:spPr>
              <a:ln w="34925">
                <a:solidFill>
                  <a:srgbClr val="00B050"/>
                </a:solidFill>
                <a:prstDash val="lgDash"/>
              </a:ln>
            </c:spPr>
            <c:trendlineType val="linear"/>
            <c:forward val="5"/>
            <c:backward val="8"/>
            <c:dispRSqr val="0"/>
            <c:dispEq val="0"/>
          </c:trendline>
          <c:xVal>
            <c:numRef>
              <c:f>'SPTdata GT Campus'!$N$9:$N$18</c:f>
              <c:numCache>
                <c:formatCode>General</c:formatCode>
                <c:ptCount val="10"/>
                <c:pt idx="0">
                  <c:v>17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17</c:v>
                </c:pt>
                <c:pt idx="8">
                  <c:v>24</c:v>
                </c:pt>
                <c:pt idx="9">
                  <c:v>27</c:v>
                </c:pt>
              </c:numCache>
            </c:numRef>
          </c:xVal>
          <c:yVal>
            <c:numRef>
              <c:f>'SPTdata GT Campus'!$F$9:$F$18</c:f>
              <c:numCache>
                <c:formatCode>General</c:formatCode>
                <c:ptCount val="10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34</c:v>
                </c:pt>
                <c:pt idx="7">
                  <c:v>39</c:v>
                </c:pt>
                <c:pt idx="8">
                  <c:v>44</c:v>
                </c:pt>
                <c:pt idx="9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3D8-471C-B5FC-3D3A7B755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61440"/>
        <c:axId val="159282304"/>
      </c:scatterChart>
      <c:valAx>
        <c:axId val="159261440"/>
        <c:scaling>
          <c:orientation val="minMax"/>
          <c:max val="40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2800" b="0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2800" b="0">
                    <a:latin typeface="Calibri" panose="020F0502020204030204" pitchFamily="34" charset="0"/>
                  </a:rPr>
                  <a:t>SPT</a:t>
                </a:r>
                <a:r>
                  <a:rPr lang="en-US" sz="2800" b="0" baseline="0">
                    <a:latin typeface="Calibri" panose="020F0502020204030204" pitchFamily="34" charset="0"/>
                  </a:rPr>
                  <a:t> </a:t>
                </a:r>
                <a:r>
                  <a:rPr lang="en-US" sz="2800" b="0">
                    <a:latin typeface="Calibri" panose="020F0502020204030204" pitchFamily="34" charset="0"/>
                  </a:rPr>
                  <a:t>Penetration Resistance (bpf)</a:t>
                </a:r>
              </a:p>
            </c:rich>
          </c:tx>
          <c:layout>
            <c:manualLayout>
              <c:xMode val="edge"/>
              <c:yMode val="edge"/>
              <c:x val="0.24800159160895849"/>
              <c:y val="6.2879308002031079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285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9282304"/>
        <c:crosses val="autoZero"/>
        <c:crossBetween val="midCat"/>
        <c:majorUnit val="5"/>
        <c:minorUnit val="1"/>
      </c:valAx>
      <c:valAx>
        <c:axId val="159282304"/>
        <c:scaling>
          <c:orientation val="maxMin"/>
          <c:max val="6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2800" b="0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2800" b="0">
                    <a:latin typeface="Calibri" panose="020F0502020204030204" pitchFamily="34" charset="0"/>
                  </a:rPr>
                  <a:t>Depth (feet)</a:t>
                </a:r>
              </a:p>
            </c:rich>
          </c:tx>
          <c:layout>
            <c:manualLayout>
              <c:xMode val="edge"/>
              <c:yMode val="edge"/>
              <c:x val="2.9299121270960647E-2"/>
              <c:y val="0.401900882552613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9261440"/>
        <c:crosses val="autoZero"/>
        <c:crossBetween val="midCat"/>
        <c:majorUnit val="5"/>
        <c:minorUnit val="1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6224710964801712"/>
          <c:y val="0.26476578411405294"/>
          <c:w val="0.14832893416571516"/>
          <c:h val="0.23845788009468843"/>
        </c:manualLayout>
      </c:layout>
      <c:overlay val="0"/>
      <c:spPr>
        <a:solidFill>
          <a:srgbClr val="FFFFFF"/>
        </a:solidFill>
        <a:ln w="25400">
          <a:solidFill>
            <a:srgbClr val="800080"/>
          </a:solidFill>
          <a:prstDash val="solid"/>
        </a:ln>
      </c:spPr>
      <c:txPr>
        <a:bodyPr/>
        <a:lstStyle/>
        <a:p>
          <a:pPr>
            <a:defRPr sz="2000" b="0" i="1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800080"/>
                </a:solidFill>
                <a:latin typeface="Calibri" panose="020F0502020204030204" pitchFamily="34" charset="0"/>
                <a:ea typeface="Comic Sans MS"/>
                <a:cs typeface="Comic Sans MS"/>
              </a:defRPr>
            </a:pPr>
            <a:r>
              <a:rPr lang="en-US" sz="1800" dirty="0">
                <a:latin typeface="Calibri" panose="020F0502020204030204" pitchFamily="34" charset="0"/>
              </a:rPr>
              <a:t>CORRECTED</a:t>
            </a:r>
            <a:r>
              <a:rPr lang="en-US" sz="1800" baseline="0" dirty="0">
                <a:latin typeface="Calibri" panose="020F0502020204030204" pitchFamily="34" charset="0"/>
              </a:rPr>
              <a:t> USING ASSUMED  ENERGY RATIOS</a:t>
            </a:r>
            <a:endParaRPr lang="en-US" sz="180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7190090534263328"/>
          <c:y val="1.87522350194657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244376412101288"/>
          <c:y val="0.22471147318397827"/>
          <c:w val="0.78155629941113636"/>
          <c:h val="0.71826205023761036"/>
        </c:manualLayout>
      </c:layout>
      <c:scatterChart>
        <c:scatterStyle val="lineMarker"/>
        <c:varyColors val="0"/>
        <c:ser>
          <c:idx val="1"/>
          <c:order val="0"/>
          <c:tx>
            <c:v>Rig X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9147"/>
              </a:solidFill>
              <a:ln w="15875">
                <a:solidFill>
                  <a:srgbClr val="9933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trendline>
            <c:spPr>
              <a:ln w="28575">
                <a:solidFill>
                  <a:schemeClr val="accent6">
                    <a:lumMod val="50000"/>
                  </a:schemeClr>
                </a:solidFill>
                <a:prstDash val="dash"/>
              </a:ln>
            </c:spPr>
            <c:trendlineType val="linear"/>
            <c:forward val="4"/>
            <c:backward val="6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0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'SPTdata GT Campus'!$B$9:$B$17</c:f>
              <c:numCache>
                <c:formatCode>0.00</c:formatCode>
                <c:ptCount val="9"/>
                <c:pt idx="0">
                  <c:v>11.899999999999999</c:v>
                </c:pt>
                <c:pt idx="1">
                  <c:v>7.6999999999999993</c:v>
                </c:pt>
                <c:pt idx="2">
                  <c:v>10.5</c:v>
                </c:pt>
                <c:pt idx="3">
                  <c:v>10.5</c:v>
                </c:pt>
                <c:pt idx="4">
                  <c:v>18.899999999999999</c:v>
                </c:pt>
                <c:pt idx="5">
                  <c:v>16.099999999999998</c:v>
                </c:pt>
                <c:pt idx="6">
                  <c:v>18.899999999999999</c:v>
                </c:pt>
                <c:pt idx="7">
                  <c:v>18.899999999999999</c:v>
                </c:pt>
                <c:pt idx="8">
                  <c:v>21.7</c:v>
                </c:pt>
              </c:numCache>
            </c:numRef>
          </c:xVal>
          <c:yVal>
            <c:numRef>
              <c:f>'SPTdata GT Campus'!$A$9:$A$17</c:f>
              <c:numCache>
                <c:formatCode>General</c:formatCode>
                <c:ptCount val="9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34</c:v>
                </c:pt>
                <c:pt idx="7">
                  <c:v>39</c:v>
                </c:pt>
                <c:pt idx="8">
                  <c:v>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AA-4E36-BF18-70F16591EF35}"/>
            </c:ext>
          </c:extLst>
        </c:ser>
        <c:ser>
          <c:idx val="0"/>
          <c:order val="1"/>
          <c:tx>
            <c:v>Rig Y</c:v>
          </c:tx>
          <c:spPr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00B0F0"/>
              </a:solidFill>
              <a:ln w="15875">
                <a:solidFill>
                  <a:srgbClr val="0070C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trendline>
            <c:spPr>
              <a:ln w="22225">
                <a:solidFill>
                  <a:srgbClr val="0070C0"/>
                </a:solidFill>
                <a:prstDash val="sysDash"/>
              </a:ln>
            </c:spPr>
            <c:trendlineType val="linear"/>
            <c:forward val="4"/>
            <c:backward val="6"/>
            <c:dispRSqr val="0"/>
            <c:dispEq val="0"/>
          </c:trendline>
          <c:xVal>
            <c:numRef>
              <c:f>'SPTdata GT Campus'!$C$9:$C$17</c:f>
              <c:numCache>
                <c:formatCode>0.00</c:formatCode>
                <c:ptCount val="9"/>
                <c:pt idx="0">
                  <c:v>14.166666666666668</c:v>
                </c:pt>
                <c:pt idx="1">
                  <c:v>9.9166666666666679</c:v>
                </c:pt>
                <c:pt idx="2">
                  <c:v>9.9166666666666679</c:v>
                </c:pt>
                <c:pt idx="3">
                  <c:v>11.333333333333334</c:v>
                </c:pt>
                <c:pt idx="4">
                  <c:v>11.333333333333334</c:v>
                </c:pt>
                <c:pt idx="5">
                  <c:v>15.583333333333334</c:v>
                </c:pt>
                <c:pt idx="6">
                  <c:v>17</c:v>
                </c:pt>
                <c:pt idx="7">
                  <c:v>21.25</c:v>
                </c:pt>
                <c:pt idx="8">
                  <c:v>25.5</c:v>
                </c:pt>
              </c:numCache>
            </c:numRef>
          </c:xVal>
          <c:yVal>
            <c:numRef>
              <c:f>'SPTdata GT Campus'!$A$9:$A$17</c:f>
              <c:numCache>
                <c:formatCode>General</c:formatCode>
                <c:ptCount val="9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34</c:v>
                </c:pt>
                <c:pt idx="7">
                  <c:v>39</c:v>
                </c:pt>
                <c:pt idx="8">
                  <c:v>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AA-4E36-BF18-70F16591EF35}"/>
            </c:ext>
          </c:extLst>
        </c:ser>
        <c:ser>
          <c:idx val="2"/>
          <c:order val="2"/>
          <c:tx>
            <c:v>Rig Z</c:v>
          </c:tx>
          <c:spPr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rgbClr val="53FFA1"/>
              </a:solidFill>
              <a:ln w="15875">
                <a:solidFill>
                  <a:srgbClr val="00B05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trendline>
            <c:spPr>
              <a:ln w="28575">
                <a:solidFill>
                  <a:srgbClr val="00B050"/>
                </a:solidFill>
                <a:prstDash val="lgDash"/>
              </a:ln>
            </c:spPr>
            <c:trendlineType val="linear"/>
            <c:forward val="3"/>
            <c:backward val="8"/>
            <c:dispRSqr val="0"/>
            <c:dispEq val="0"/>
          </c:trendline>
          <c:xVal>
            <c:numRef>
              <c:f>'SPTdata GT Campus'!$D$9:$D$17</c:f>
              <c:numCache>
                <c:formatCode>0.00</c:formatCode>
                <c:ptCount val="9"/>
                <c:pt idx="0">
                  <c:v>17.56666666666667</c:v>
                </c:pt>
                <c:pt idx="1">
                  <c:v>10.333333333333334</c:v>
                </c:pt>
                <c:pt idx="2">
                  <c:v>10.333333333333334</c:v>
                </c:pt>
                <c:pt idx="3">
                  <c:v>12.400000000000002</c:v>
                </c:pt>
                <c:pt idx="4">
                  <c:v>12.400000000000002</c:v>
                </c:pt>
                <c:pt idx="5">
                  <c:v>16.533333333333335</c:v>
                </c:pt>
                <c:pt idx="6">
                  <c:v>18.600000000000001</c:v>
                </c:pt>
                <c:pt idx="7">
                  <c:v>17.56666666666667</c:v>
                </c:pt>
                <c:pt idx="8">
                  <c:v>24.800000000000004</c:v>
                </c:pt>
              </c:numCache>
            </c:numRef>
          </c:xVal>
          <c:yVal>
            <c:numRef>
              <c:f>'SPTdata GT Campus'!$A$9:$A$17</c:f>
              <c:numCache>
                <c:formatCode>General</c:formatCode>
                <c:ptCount val="9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34</c:v>
                </c:pt>
                <c:pt idx="7">
                  <c:v>39</c:v>
                </c:pt>
                <c:pt idx="8">
                  <c:v>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5AA-4E36-BF18-70F16591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063616"/>
        <c:axId val="180070656"/>
      </c:scatterChart>
      <c:valAx>
        <c:axId val="180063616"/>
        <c:scaling>
          <c:orientation val="minMax"/>
          <c:max val="40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2800" b="0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2800" b="0" dirty="0" err="1">
                    <a:latin typeface="Calibri" panose="020F0502020204030204" pitchFamily="34" charset="0"/>
                  </a:rPr>
                  <a:t>SPT</a:t>
                </a:r>
                <a:r>
                  <a:rPr lang="en-US" sz="2800" b="0" baseline="0" dirty="0">
                    <a:latin typeface="Calibri" panose="020F0502020204030204" pitchFamily="34" charset="0"/>
                  </a:rPr>
                  <a:t> </a:t>
                </a:r>
                <a:r>
                  <a:rPr lang="en-US" sz="2800" b="0" dirty="0">
                    <a:latin typeface="Calibri" panose="020F0502020204030204" pitchFamily="34" charset="0"/>
                  </a:rPr>
                  <a:t>Penetration Resistance, </a:t>
                </a:r>
                <a:r>
                  <a:rPr lang="en-US" sz="2800" b="0" dirty="0" err="1">
                    <a:latin typeface="Calibri" panose="020F0502020204030204" pitchFamily="34" charset="0"/>
                  </a:rPr>
                  <a:t>N</a:t>
                </a:r>
                <a:r>
                  <a:rPr lang="en-US" sz="2800" b="0" baseline="-25000" dirty="0" err="1">
                    <a:latin typeface="Calibri" panose="020F0502020204030204" pitchFamily="34" charset="0"/>
                  </a:rPr>
                  <a:t>60</a:t>
                </a:r>
                <a:r>
                  <a:rPr lang="en-US" sz="2800" b="0" dirty="0">
                    <a:latin typeface="Calibri" panose="020F0502020204030204" pitchFamily="34" charset="0"/>
                  </a:rPr>
                  <a:t> (</a:t>
                </a:r>
                <a:r>
                  <a:rPr lang="en-US" sz="2800" b="0" dirty="0" err="1">
                    <a:latin typeface="Calibri" panose="020F0502020204030204" pitchFamily="34" charset="0"/>
                  </a:rPr>
                  <a:t>bpf</a:t>
                </a:r>
                <a:r>
                  <a:rPr lang="en-US" sz="2800" b="0" dirty="0">
                    <a:latin typeface="Calibri" panose="020F050202020403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23031363137618846"/>
              <c:y val="7.4104305406554258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285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070656"/>
        <c:crosses val="autoZero"/>
        <c:crossBetween val="midCat"/>
        <c:majorUnit val="5"/>
        <c:minorUnit val="1"/>
      </c:valAx>
      <c:valAx>
        <c:axId val="180070656"/>
        <c:scaling>
          <c:orientation val="maxMin"/>
          <c:max val="6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2800" b="0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2800" b="0">
                    <a:latin typeface="Calibri" panose="020F0502020204030204" pitchFamily="34" charset="0"/>
                  </a:rPr>
                  <a:t>Depth (feet)</a:t>
                </a:r>
              </a:p>
            </c:rich>
          </c:tx>
          <c:layout>
            <c:manualLayout>
              <c:xMode val="edge"/>
              <c:yMode val="edge"/>
              <c:x val="2.9299121270960647E-2"/>
              <c:y val="0.401900882552613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063616"/>
        <c:crosses val="autoZero"/>
        <c:crossBetween val="midCat"/>
        <c:majorUnit val="5"/>
        <c:minorUnit val="1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3477617783964855"/>
          <c:y val="0.26476578411405294"/>
          <c:w val="0.16638365646283165"/>
          <c:h val="0.23374727580646248"/>
        </c:manualLayout>
      </c:layout>
      <c:overlay val="0"/>
      <c:spPr>
        <a:solidFill>
          <a:srgbClr val="FFFFFF"/>
        </a:solidFill>
        <a:ln w="25400">
          <a:solidFill>
            <a:srgbClr val="800080"/>
          </a:solidFill>
          <a:prstDash val="solid"/>
        </a:ln>
      </c:spPr>
      <c:txPr>
        <a:bodyPr/>
        <a:lstStyle/>
        <a:p>
          <a:pPr>
            <a:defRPr sz="2000" b="0" i="1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0.30755</cdr:x>
      <cdr:y>0.92288</cdr:y>
    </cdr:from>
    <cdr:to>
      <cdr:x>0.74954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2CAE94F-2DB9-4BD9-B35C-3B2051D8B0BB}"/>
            </a:ext>
          </a:extLst>
        </cdr:cNvPr>
        <cdr:cNvSpPr txBox="1"/>
      </cdr:nvSpPr>
      <cdr:spPr>
        <a:xfrm xmlns:a="http://schemas.openxmlformats.org/drawingml/2006/main">
          <a:off x="2545080" y="5745480"/>
          <a:ext cx="3657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0.34438</cdr:x>
      <cdr:y>0.93841</cdr:y>
    </cdr:from>
    <cdr:to>
      <cdr:x>0.76796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C6CC9F0-A29B-429A-A3AE-E519EEB28EE0}"/>
            </a:ext>
          </a:extLst>
        </cdr:cNvPr>
        <cdr:cNvSpPr txBox="1"/>
      </cdr:nvSpPr>
      <cdr:spPr>
        <a:xfrm xmlns:a="http://schemas.openxmlformats.org/drawingml/2006/main">
          <a:off x="2849880" y="5669281"/>
          <a:ext cx="3505200" cy="372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(After Dr. Paul Mayne, 2019)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544AB4-12F1-4AC4-8B47-CF6D74ADA6D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57FD28F-2EC6-4156-A572-9B95463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96794995-9BE6-429B-A644-3EEC241C7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2550243C-EA0F-4985-999A-721C4C985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40E3C17-03A6-4ABD-B60E-034779764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089F6DB-70C6-4D58-AD97-88BCDF9A6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3023012-3B70-49C0-B9DF-A0EA228C9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FCCA9A-B866-4FE4-BF26-CAC896932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5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F2C5-7F90-429B-84CF-BDF4D0F2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D42D8-6893-45EC-B07B-F9053D378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2AC8E-0682-42FC-B5FB-08D4C7D2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8B2AE-2281-43C4-B0C9-1C0F73DE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8212E-8C10-4C19-9C0D-FDBE7751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3353-2454-4C9D-975D-D3C53A7C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24B00-9CBE-43AB-A477-C86045A34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A913-4666-4194-8A74-08044CF4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B3F26-442D-422C-9E3B-A7ECF311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CF999-7EE4-4FC1-8377-73B7643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0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E20A4-C260-4263-AD76-54172253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4D5A3-6E24-4095-9F74-3BF48202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150D1-E27E-4469-B33E-05E7EFEB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523D-6B84-496C-9530-3DAEC30C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42E99-15B3-49E9-890C-6599C6C1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22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9887610A-935B-4A59-85EC-B6C56FB71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E00CF-F73C-4F2A-B4E9-5921FF5DC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ED5D3-1C51-4CA4-8091-F4F1F490B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C8003-AEDF-4D2D-AC41-6840005E7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A295-607A-4E42-BFCD-4B9DD9807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38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8777BA-770F-446E-999E-061077435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CA1833E-9B9E-420F-AECD-684F95802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41B8889-431D-4073-9373-50FC18A8A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ECD39-FF28-4C8D-9A0B-4831A9F21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8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7A426-7E6F-4070-ADEE-28FF28D3E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91C0C6-8E2D-486D-BADF-5394FF639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975EA0B-781F-4460-96CA-9DE301A67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8E92-7D37-47C3-846B-DC48384B7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92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70EE33-5452-4049-AD06-0945A3AC1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9186B4C-8D38-4E8B-A4BE-5472918D9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6D4C3F2-DEBA-4916-A3A5-1282EF3BB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1C889-9EF8-4589-9A4E-725D2BF85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76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3A5A6-314E-4AB9-AF02-DE1F215FB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975E3-047E-40D1-9C12-0745569A5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F6F76D-A57E-4E22-AA37-01F2502C4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9F8CB-F093-4C16-A6B5-9ABBD12CB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73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523DDC5-B658-4388-9E76-B3BE49009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C8C6B9F-903F-4326-806A-E879C9D48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36FB4D4-0CB6-4D9E-B54A-D041CDDC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E8A1-5E33-4B99-9C2F-9EF0E12D1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47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A646905-1780-46EA-B910-83B7A05EA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0C3004A-0153-4777-BD9C-A2460BB6D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AC9C249-9A17-4520-9223-ACCC5356B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2493-56A7-4072-916A-613445E07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19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0BDF-DF15-4760-A98D-89211176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6885-A456-4931-8858-64CD0E777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C80BD-D4CC-46FF-906D-86CC036F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6A55B-ADD3-439B-A094-6C0AD751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6214-CA81-4785-8B47-68AA20B9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0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2AC6B1-FDB3-404B-AC6B-4F7EDA87A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DBD055A-7CD0-42D9-91FF-3473DC57B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7DA4008-FAB4-4D4E-81DA-A46C1F019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D4DF-2C0F-4C16-A908-9EDDC12E3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59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EA5454-F073-4900-BB1F-9D169FF0C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9B1306F-219A-4F9B-A362-E484E3EFA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7D8D6EC-F6EB-46EB-90A1-5BD8B3D09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AB70C-CC2B-43CB-9FAE-96A7F69B0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652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3FD2C7-F3CB-4DD0-96FD-6F8336BB1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85E475A-43B5-4195-865D-D041CCEEB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5F64B03-E426-4D7B-B01F-FFB266F30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922A-4B82-422B-B2DB-854A3D544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133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3D36FB-7087-40A3-9643-A938B31FD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C5F1F8A-21BE-4A6A-899C-680B99058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8F2999-E2C4-4962-B0A1-85AC9076A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9F61-BE59-49F7-8AF3-71C2A4551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82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E2323A-6218-44CB-BF14-F09186567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4D79505-83FF-4BCC-A121-5FF279633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0E8E3FD-E76C-4BB0-AFE5-F942A9382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B97D-D7C4-4D94-980D-7DDB7BF39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39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29DBE0-5F7C-48AA-96B8-F4374B378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0EB68DD-4771-496D-A105-24D7658BE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75EDF50-63F4-4D4D-B846-22748D71C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9B68-0891-4847-AC2C-B081E1F23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212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FE739-EB00-4F82-A82F-EBD0D8849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E952957-B9B8-4BF7-95A4-1AE7250B5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00F1852-7C28-41B9-9451-AA3F2648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11B3-DDBD-46FD-8D0E-1BE71442A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0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6F3B-8BC9-43C1-BF23-DABB4798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82E2B-F7A8-4BFF-9D1F-D8EFC616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B632-AB01-428D-BFD1-3D2376F1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EF5B7-F1E3-46EA-A06B-B433947B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51E4D-A033-4156-B232-00AC471C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41E0-E116-4BFC-A601-95BEEF73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1A927-3205-492C-AB5A-1EBEDB1F7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3F699-587A-4F10-9C56-D0AA93E2A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D6F7D-0B2E-41F0-A184-979C3D88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716ED-5A14-404C-B0CD-01F4EE1B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D8CD7-15B5-415B-9FDB-088072DE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1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3BB0-17B8-45E4-B68E-9AAC0A6D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96B35-DE76-45E1-B4FC-95D37593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F9402-D12C-421A-9F90-7E60E407B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41FED-8395-45F2-9682-E6AA6131B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164DC-93F6-4B47-8732-FBB4258FC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7920C-41D9-4966-999F-07DEE85F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14980-AE75-4855-A6C4-2FBC8813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A9C33-4EC9-4502-B44B-15CB31B8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7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A8F1-7706-4AD5-A534-3A9714BD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EC173-444E-4C90-8CAC-C1B92670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6BDBF-FCFC-42E4-936B-852B28AC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ED51D-97D6-4D4A-9A6D-24D79315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2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95454-AA09-4FC4-B774-3E594047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FCC31-8EA7-4EEE-9694-D04DD8FB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E9D3E-8EA3-4F40-8BE6-A2BA54EC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8FE5-6A94-4EEE-9962-D4FAC6AC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CAF58-8E56-41CD-8AB7-56415CAA8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96FC4-6DF6-4E6D-9E0F-84EB4A30E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93DB-2E9F-4387-9D68-CECAA429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FAD25-7420-44B0-B77C-94AF09AC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6709-D989-44AE-AF5D-BE31B84A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72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02E5-F53A-4C7B-9638-95487ECE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9B08C-79D2-4893-9F98-AE7594979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04B95-4A6D-431A-96AE-EA83FFF68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57515-7005-40D4-82BF-B3B21FF2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9B8BB-93B7-42D1-8DA1-4C79C06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31ABA-8058-4632-84B1-02539949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6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C0AC2-2AEE-4E2A-9719-8357AF40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3A652-235E-4A0A-9904-DDF033748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EC68-1434-4028-9588-7EFC3E5F4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1745-BDE6-4FBA-8B2D-FC75A0234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B1443-7D0F-49A3-85BF-D4089FB78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1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5207CD-FB36-4D4B-8755-5F82FE72B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E936A6-F27D-4C64-B0C3-DE037364A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53129BF8-E5AC-4EE0-83EF-A3017588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8466E4BF-464B-4E26-A210-70577F872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66" name="Rectangle 6">
            <a:extLst>
              <a:ext uri="{FF2B5EF4-FFF2-40B4-BE49-F238E27FC236}">
                <a16:creationId xmlns:a16="http://schemas.microsoft.com/office/drawing/2014/main" id="{AEA69745-4E1F-4EBF-8438-3B28AEA19D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7" name="Rectangle 7">
            <a:extLst>
              <a:ext uri="{FF2B5EF4-FFF2-40B4-BE49-F238E27FC236}">
                <a16:creationId xmlns:a16="http://schemas.microsoft.com/office/drawing/2014/main" id="{1669B052-5CF3-4855-9085-CEC4F4561B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22nd Central PA Geotechnical Conference -- November 1-3, 2006</a:t>
            </a:r>
          </a:p>
        </p:txBody>
      </p:sp>
      <p:sp>
        <p:nvSpPr>
          <p:cNvPr id="271368" name="Rectangle 8">
            <a:extLst>
              <a:ext uri="{FF2B5EF4-FFF2-40B4-BE49-F238E27FC236}">
                <a16:creationId xmlns:a16="http://schemas.microsoft.com/office/drawing/2014/main" id="{1F60072E-0743-4AFA-8ED0-240F6AEB96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4455DB-7DB1-43BC-AC76-86CBF42CB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5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975E96-BF55-4AEF-9F81-885505802325}"/>
              </a:ext>
            </a:extLst>
          </p:cNvPr>
          <p:cNvSpPr/>
          <p:nvPr/>
        </p:nvSpPr>
        <p:spPr>
          <a:xfrm>
            <a:off x="76200" y="457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USING THE DILATOMETER TEST TO MAKE ACCURATE SETTLEMENT PREDICTIONS</a:t>
            </a:r>
            <a:endParaRPr 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26D98-FEEE-46A2-BE6D-B6964DCCFEDC}"/>
              </a:ext>
            </a:extLst>
          </p:cNvPr>
          <p:cNvSpPr/>
          <p:nvPr/>
        </p:nvSpPr>
        <p:spPr>
          <a:xfrm>
            <a:off x="76200" y="41910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Roger  A. Failmezger, P.E., F. ASCE, D. GE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Geo-Chicago Lecture Series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May 10, 2019</a:t>
            </a:r>
          </a:p>
        </p:txBody>
      </p:sp>
    </p:spTree>
    <p:extLst>
      <p:ext uri="{BB962C8B-B14F-4D97-AF65-F5344CB8AC3E}">
        <p14:creationId xmlns:p14="http://schemas.microsoft.com/office/powerpoint/2010/main" val="342463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BF41EDD-CA4E-410F-88B3-442544AAF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72651"/>
              </p:ext>
            </p:extLst>
          </p:nvPr>
        </p:nvGraphicFramePr>
        <p:xfrm>
          <a:off x="717550" y="211138"/>
          <a:ext cx="7710488" cy="643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Plot" r:id="rId3" imgW="7711200" imgH="6436080" progId="Grapher.Document">
                  <p:embed/>
                </p:oleObj>
              </mc:Choice>
              <mc:Fallback>
                <p:oleObj name="Plot" r:id="rId3" imgW="7711200" imgH="643608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550" y="211138"/>
                        <a:ext cx="7710488" cy="643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78267F-DBC1-450D-B868-407041B919DC}"/>
              </a:ext>
            </a:extLst>
          </p:cNvPr>
          <p:cNvSpPr txBox="1"/>
          <p:nvPr/>
        </p:nvSpPr>
        <p:spPr>
          <a:xfrm>
            <a:off x="4343400" y="0"/>
            <a:ext cx="4800600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One certainty with Geotechnical Engineering:  If you don’t make accurate measurements and use good models, you will certainly have financial failure!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367E7-9153-4646-889A-B45EF23452BF}"/>
              </a:ext>
            </a:extLst>
          </p:cNvPr>
          <p:cNvSpPr txBox="1"/>
          <p:nvPr/>
        </p:nvSpPr>
        <p:spPr>
          <a:xfrm>
            <a:off x="4360333" y="2590800"/>
            <a:ext cx="3915508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If owner discovers that you are designing for a financial failure of 79%, then you will lose client!</a:t>
            </a:r>
          </a:p>
        </p:txBody>
      </p:sp>
    </p:spTree>
    <p:extLst>
      <p:ext uri="{BB962C8B-B14F-4D97-AF65-F5344CB8AC3E}">
        <p14:creationId xmlns:p14="http://schemas.microsoft.com/office/powerpoint/2010/main" val="321226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354D9A95-0AF3-4E34-B7E3-01D1098CB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59" name="Object 1">
            <a:extLst>
              <a:ext uri="{FF2B5EF4-FFF2-40B4-BE49-F238E27FC236}">
                <a16:creationId xmlns:a16="http://schemas.microsoft.com/office/drawing/2014/main" id="{0F446E84-C7FC-4CD2-A7CD-12A08BF75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0913" y="0"/>
          <a:ext cx="7324725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Plot" r:id="rId3" imgW="6592664" imgH="6090924" progId="Grapher.Document">
                  <p:embed/>
                </p:oleObj>
              </mc:Choice>
              <mc:Fallback>
                <p:oleObj name="Plot" r:id="rId3" imgW="6592664" imgH="6090924" progId="Grapher.Document">
                  <p:embed/>
                  <p:pic>
                    <p:nvPicPr>
                      <p:cNvPr id="19459" name="Object 1">
                        <a:extLst>
                          <a:ext uri="{FF2B5EF4-FFF2-40B4-BE49-F238E27FC236}">
                            <a16:creationId xmlns:a16="http://schemas.microsoft.com/office/drawing/2014/main" id="{0F446E84-C7FC-4CD2-A7CD-12A08BF75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0"/>
                        <a:ext cx="7324725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2146F1-4065-4F6E-B89A-F94EDEE91059}"/>
              </a:ext>
            </a:extLst>
          </p:cNvPr>
          <p:cNvSpPr txBox="1"/>
          <p:nvPr/>
        </p:nvSpPr>
        <p:spPr>
          <a:xfrm>
            <a:off x="5257800" y="1981200"/>
            <a:ext cx="2438399" cy="1200329"/>
          </a:xfrm>
          <a:prstGeom prst="rect">
            <a:avLst/>
          </a:prstGeom>
          <a:solidFill>
            <a:schemeClr val="bg1"/>
          </a:solidFill>
          <a:ln w="3492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Plot Average Factor of Safety and its Standard Deviation to Determine Probability of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67CEF-26DC-4B16-B25A-9621143581ED}"/>
              </a:ext>
            </a:extLst>
          </p:cNvPr>
          <p:cNvSpPr txBox="1"/>
          <p:nvPr/>
        </p:nvSpPr>
        <p:spPr>
          <a:xfrm>
            <a:off x="4647142" y="3612241"/>
            <a:ext cx="3786614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Factor of Safety Design Chart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19FF28-3FB4-4BA0-979A-511732BD8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29513"/>
              </p:ext>
            </p:extLst>
          </p:nvPr>
        </p:nvGraphicFramePr>
        <p:xfrm>
          <a:off x="653307" y="76200"/>
          <a:ext cx="7748735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Plot" r:id="rId3" imgW="8019720" imgH="7019640" progId="Grapher.Document">
                  <p:embed/>
                </p:oleObj>
              </mc:Choice>
              <mc:Fallback>
                <p:oleObj name="Plot" r:id="rId3" imgW="8019720" imgH="701964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307" y="76200"/>
                        <a:ext cx="7748735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76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B4175F65-77C3-45C3-B97C-49B723BA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8675" name="Object 4">
            <a:extLst>
              <a:ext uri="{FF2B5EF4-FFF2-40B4-BE49-F238E27FC236}">
                <a16:creationId xmlns:a16="http://schemas.microsoft.com/office/drawing/2014/main" id="{7EC49138-C563-4E38-87C6-EACF9043C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0"/>
          <a:ext cx="6934200" cy="681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Plot" r:id="rId3" imgW="6179035" imgH="6092456" progId="Grapher.Document">
                  <p:embed/>
                </p:oleObj>
              </mc:Choice>
              <mc:Fallback>
                <p:oleObj name="Plot" r:id="rId3" imgW="6179035" imgH="6092456" progId="Grapher.Document">
                  <p:embed/>
                  <p:pic>
                    <p:nvPicPr>
                      <p:cNvPr id="28675" name="Object 4">
                        <a:extLst>
                          <a:ext uri="{FF2B5EF4-FFF2-40B4-BE49-F238E27FC236}">
                            <a16:creationId xmlns:a16="http://schemas.microsoft.com/office/drawing/2014/main" id="{7EC49138-C563-4E38-87C6-EACF9043C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6934200" cy="681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D2AB66-8FB9-44F3-804D-304C829ACBEF}"/>
              </a:ext>
            </a:extLst>
          </p:cNvPr>
          <p:cNvSpPr txBox="1"/>
          <p:nvPr/>
        </p:nvSpPr>
        <p:spPr>
          <a:xfrm>
            <a:off x="2971800" y="304800"/>
            <a:ext cx="4007828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Settlement Design Chart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9B04375-6699-4F7F-8D65-C5B190982B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Shallow Foundation Design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8CBCC16-EDEF-4759-9597-1E32CEA6A36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66738" y="1752600"/>
            <a:ext cx="8001000" cy="4419600"/>
          </a:xfrm>
        </p:spPr>
        <p:txBody>
          <a:bodyPr/>
          <a:lstStyle/>
          <a:p>
            <a:r>
              <a:rPr lang="en-US" altLang="en-US" sz="2800" dirty="0"/>
              <a:t>Provided that the footing is sufficiently wide, </a:t>
            </a:r>
            <a:r>
              <a:rPr lang="en-US" altLang="en-US" sz="2800" u="sng" dirty="0"/>
              <a:t>settlement</a:t>
            </a:r>
            <a:r>
              <a:rPr lang="en-US" altLang="en-US" sz="2800" dirty="0"/>
              <a:t>, rather than bearing capacity, controls the design</a:t>
            </a:r>
          </a:p>
          <a:p>
            <a:r>
              <a:rPr lang="en-US" altLang="en-US" sz="2800" dirty="0"/>
              <a:t>Often, engineers design all footings with the same bearing pressure as the “worst case scenario” footing</a:t>
            </a:r>
          </a:p>
          <a:p>
            <a:r>
              <a:rPr lang="en-US" altLang="en-US" sz="2800" dirty="0"/>
              <a:t>Even if settlement predictions are accurate, other footings settle less than the “worst case” one, resulting in differential settlement</a:t>
            </a:r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ttlement versus stress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286" y="609598"/>
            <a:ext cx="4332514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Often Engineers incorrectly recommend one allowable bearing pressure for entire site</a:t>
            </a:r>
          </a:p>
        </p:txBody>
      </p:sp>
    </p:spTree>
    <p:extLst>
      <p:ext uri="{BB962C8B-B14F-4D97-AF65-F5344CB8AC3E}">
        <p14:creationId xmlns:p14="http://schemas.microsoft.com/office/powerpoint/2010/main" val="74314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D2F7900-D2A5-4A39-8B3F-8DEFDDA7DE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Shallow Foundation Design (cont.)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6C1DF5D-88E3-4399-9FEB-A92CD4E2A76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Goal is to minimize the differential settlement by designing each footing to settle the same amount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Dilatometer tests performed at close intervals can be used for accurate settlement predictions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Dilatometer test is a calibrated static deformation test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827A25D-1422-4E81-AF62-BCCE04D0F7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Contouring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F57AF78-6177-43CF-A89C-359C2A4566F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228600" y="1752600"/>
            <a:ext cx="8839200" cy="4267200"/>
          </a:xfrm>
        </p:spPr>
        <p:txBody>
          <a:bodyPr/>
          <a:lstStyle/>
          <a:p>
            <a:r>
              <a:rPr lang="en-US" altLang="en-US" sz="2800" dirty="0"/>
              <a:t>Because soundings are only performed at a finite number of locations, engineer must interpret what will likely occur between locations</a:t>
            </a:r>
          </a:p>
          <a:p>
            <a:r>
              <a:rPr lang="en-US" altLang="en-US" sz="2800" dirty="0"/>
              <a:t>Contouring is a numerical interpretation that can use mathematical algorithms, such as kriging and others</a:t>
            </a:r>
          </a:p>
          <a:p>
            <a:r>
              <a:rPr lang="en-US" altLang="en-US" sz="2800" dirty="0"/>
              <a:t>Contour maps may show holes, peaks, ridges or valleys—these anomalies may be areas for additional testing for better design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id="{CD5FDC0D-7A4F-4B38-ABB0-7AC3E66BA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43153"/>
              </p:ext>
            </p:extLst>
          </p:nvPr>
        </p:nvGraphicFramePr>
        <p:xfrm>
          <a:off x="1066801" y="562974"/>
          <a:ext cx="7230404" cy="629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Plot" r:id="rId3" imgW="7504560" imgH="6531840" progId="Grapher.Document">
                  <p:embed/>
                </p:oleObj>
              </mc:Choice>
              <mc:Fallback>
                <p:oleObj name="Plot" r:id="rId3" imgW="7504560" imgH="6531840" progId="Grapher.Document">
                  <p:embed/>
                  <p:pic>
                    <p:nvPicPr>
                      <p:cNvPr id="46084" name="Object 4">
                        <a:extLst>
                          <a:ext uri="{FF2B5EF4-FFF2-40B4-BE49-F238E27FC236}">
                            <a16:creationId xmlns:a16="http://schemas.microsoft.com/office/drawing/2014/main" id="{CD5FDC0D-7A4F-4B38-ABB0-7AC3E66BA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562974"/>
                        <a:ext cx="7230404" cy="629502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>
            <a:extLst>
              <a:ext uri="{FF2B5EF4-FFF2-40B4-BE49-F238E27FC236}">
                <a16:creationId xmlns:a16="http://schemas.microsoft.com/office/drawing/2014/main" id="{2F712A78-BCB0-44FC-8B6A-0F5EC7C219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6689"/>
            <a:ext cx="8540750" cy="5334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Numeric 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D7AA7461-06DB-42DA-B528-C763C9F239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8844" y="304800"/>
            <a:ext cx="8915400" cy="1325563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Contour Map Showing Settlement Across the Site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A1969B0B-7C02-4C71-BDDB-EB12C353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3525"/>
            <a:ext cx="8686800" cy="5324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F740-4678-46A3-B827-1CAEAACA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79" y="556418"/>
            <a:ext cx="782955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DMT Push Truck—First in North America</a:t>
            </a:r>
          </a:p>
        </p:txBody>
      </p:sp>
      <p:pic>
        <p:nvPicPr>
          <p:cNvPr id="14339" name="Content Placeholder 4">
            <a:extLst>
              <a:ext uri="{FF2B5EF4-FFF2-40B4-BE49-F238E27FC236}">
                <a16:creationId xmlns:a16="http://schemas.microsoft.com/office/drawing/2014/main" id="{2257D3E8-CD12-484C-A67F-1A6EEFFAB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2794000"/>
            <a:ext cx="4448175" cy="2844800"/>
          </a:xfrm>
        </p:spPr>
      </p:pic>
      <p:pic>
        <p:nvPicPr>
          <p:cNvPr id="14340" name="Content Placeholder 5">
            <a:extLst>
              <a:ext uri="{FF2B5EF4-FFF2-40B4-BE49-F238E27FC236}">
                <a16:creationId xmlns:a16="http://schemas.microsoft.com/office/drawing/2014/main" id="{72F7E9D9-6C15-4374-AEF2-39F56F9BC8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8" y="3048000"/>
            <a:ext cx="4510087" cy="25368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68D0F-3F69-46D0-B642-67AC56AC0751}"/>
              </a:ext>
            </a:extLst>
          </p:cNvPr>
          <p:cNvSpPr txBox="1"/>
          <p:nvPr/>
        </p:nvSpPr>
        <p:spPr>
          <a:xfrm>
            <a:off x="781579" y="5877635"/>
            <a:ext cx="298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1971 Dodge Carrier—Ran 55mph Downhill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7D9D-A5BF-4F35-9FCF-A8DF015FD1CE}"/>
              </a:ext>
            </a:extLst>
          </p:cNvPr>
          <p:cNvSpPr txBox="1"/>
          <p:nvPr/>
        </p:nvSpPr>
        <p:spPr>
          <a:xfrm>
            <a:off x="5068360" y="5877635"/>
            <a:ext cx="368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2006 Kenworth Carrier with Automatic 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2477C-E59D-4216-AAC4-91D8BBF26D53}"/>
              </a:ext>
            </a:extLst>
          </p:cNvPr>
          <p:cNvSpPr txBox="1"/>
          <p:nvPr/>
        </p:nvSpPr>
        <p:spPr>
          <a:xfrm>
            <a:off x="495300" y="2324332"/>
            <a:ext cx="8153399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Replaced carrier after hydraulic brakes failed when leaving a site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B2B019-E4A0-4485-8765-4328DEDF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different tests for settlement analyses</a:t>
            </a:r>
          </a:p>
        </p:txBody>
      </p:sp>
    </p:spTree>
    <p:extLst>
      <p:ext uri="{BB962C8B-B14F-4D97-AF65-F5344CB8AC3E}">
        <p14:creationId xmlns:p14="http://schemas.microsoft.com/office/powerpoint/2010/main" val="242372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train Levels for different Insitu Tests.jpg">
            <a:extLst>
              <a:ext uri="{FF2B5EF4-FFF2-40B4-BE49-F238E27FC236}">
                <a16:creationId xmlns:a16="http://schemas.microsoft.com/office/drawing/2014/main" id="{423EA903-B304-443B-8346-BF8636E5E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>
            <a:extLst>
              <a:ext uri="{FF2B5EF4-FFF2-40B4-BE49-F238E27FC236}">
                <a16:creationId xmlns:a16="http://schemas.microsoft.com/office/drawing/2014/main" id="{809FA0A9-C074-46DF-964A-80C03D786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2425"/>
            <a:ext cx="80391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2">
            <a:extLst>
              <a:ext uri="{FF2B5EF4-FFF2-40B4-BE49-F238E27FC236}">
                <a16:creationId xmlns:a16="http://schemas.microsoft.com/office/drawing/2014/main" id="{7D8F5BA5-8043-4317-AE1D-65219D3EE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477000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3D39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3D39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(After Marchetti, 2001)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96DDC-CD26-4C42-A4FB-41AD2AABC604}"/>
              </a:ext>
            </a:extLst>
          </p:cNvPr>
          <p:cNvSpPr txBox="1"/>
          <p:nvPr/>
        </p:nvSpPr>
        <p:spPr>
          <a:xfrm>
            <a:off x="5057150" y="3962400"/>
            <a:ext cx="3669338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Importance of stress history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5C6492-10A7-4850-9BB1-4E741128A897}"/>
              </a:ext>
            </a:extLst>
          </p:cNvPr>
          <p:cNvCxnSpPr/>
          <p:nvPr/>
        </p:nvCxnSpPr>
        <p:spPr>
          <a:xfrm flipH="1">
            <a:off x="4419600" y="4419600"/>
            <a:ext cx="609600" cy="381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9BC1D-BD16-460F-9962-AFB806DF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Penetration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1FCD0E-656D-4508-927F-443506A4F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Dynamically drive a 2-inch diameter split barrel sampler with 140 pound hammer falling 30 inch, counting the number of blows</a:t>
            </a:r>
          </a:p>
          <a:p>
            <a:r>
              <a:rPr lang="en-US" dirty="0"/>
              <a:t>While the inspector meticulously counts the number of blows, the energy that the hammer generates is often not calibrated and varies significantly</a:t>
            </a:r>
          </a:p>
        </p:txBody>
      </p:sp>
    </p:spTree>
    <p:extLst>
      <p:ext uri="{BB962C8B-B14F-4D97-AF65-F5344CB8AC3E}">
        <p14:creationId xmlns:p14="http://schemas.microsoft.com/office/powerpoint/2010/main" val="37501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14" y="161283"/>
            <a:ext cx="8229600" cy="405494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ADSC-ASCE-FHWA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Load Tests at GT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65760" y="762000"/>
          <a:ext cx="8412481" cy="5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5897880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Assumed ER = 85%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5913120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ER = 62%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5897880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ER = 42%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BE074-1A03-4D32-BAD6-34FC805E9AC1}"/>
              </a:ext>
            </a:extLst>
          </p:cNvPr>
          <p:cNvSpPr txBox="1"/>
          <p:nvPr/>
        </p:nvSpPr>
        <p:spPr>
          <a:xfrm>
            <a:off x="2760178" y="6271409"/>
            <a:ext cx="351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(After Dr. Paul Mayne, 2019)</a:t>
            </a:r>
          </a:p>
        </p:txBody>
      </p:sp>
    </p:spTree>
    <p:extLst>
      <p:ext uri="{BB962C8B-B14F-4D97-AF65-F5344CB8AC3E}">
        <p14:creationId xmlns:p14="http://schemas.microsoft.com/office/powerpoint/2010/main" val="3433246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14" y="161283"/>
            <a:ext cx="8229600" cy="405494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ADSC-ASCE-FHWA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Load Tests at GT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108255"/>
              </p:ext>
            </p:extLst>
          </p:nvPr>
        </p:nvGraphicFramePr>
        <p:xfrm>
          <a:off x="426720" y="655319"/>
          <a:ext cx="8275320" cy="604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20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Standard Penetration Test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1044" y="1840123"/>
            <a:ext cx="4855816" cy="29206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Predicting modulus from N</a:t>
            </a:r>
            <a:r>
              <a:rPr lang="en-US" sz="2400" baseline="-25000" dirty="0"/>
              <a:t>60</a:t>
            </a:r>
            <a:r>
              <a:rPr lang="en-US" sz="2400" dirty="0"/>
              <a:t>-value has wide range of correlation factors</a:t>
            </a:r>
          </a:p>
          <a:p>
            <a:r>
              <a:rPr lang="en-US" sz="2400" dirty="0"/>
              <a:t>Primary Disadvantages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the energy not being measured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dynamically penetrating the soil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the soil being strained to failure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remolding of the soil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588" y="2158050"/>
            <a:ext cx="3909812" cy="324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9048" y="1564827"/>
            <a:ext cx="3366352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Best case scenario for SPT:</a:t>
            </a:r>
          </a:p>
          <a:p>
            <a:r>
              <a:rPr lang="en-US" dirty="0"/>
              <a:t>Using N</a:t>
            </a:r>
            <a:r>
              <a:rPr lang="en-US" baseline="-25000" dirty="0"/>
              <a:t>60</a:t>
            </a:r>
            <a:r>
              <a:rPr lang="en-US" dirty="0"/>
              <a:t> values in sand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5404591"/>
            <a:ext cx="485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Coeff</a:t>
            </a:r>
            <a:r>
              <a:rPr lang="en-US" sz="1600" b="1" dirty="0">
                <a:solidFill>
                  <a:srgbClr val="FF0000"/>
                </a:solidFill>
              </a:rPr>
              <a:t>. Of Var. =0.67  – quite high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For 95% certainty sett less than 25 mm,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then </a:t>
            </a:r>
            <a:r>
              <a:rPr lang="en-US" sz="1600" b="1" dirty="0" err="1">
                <a:solidFill>
                  <a:srgbClr val="FF0000"/>
                </a:solidFill>
              </a:rPr>
              <a:t>ave</a:t>
            </a:r>
            <a:r>
              <a:rPr lang="en-US" sz="1600" b="1" dirty="0">
                <a:solidFill>
                  <a:srgbClr val="FF0000"/>
                </a:solidFill>
              </a:rPr>
              <a:t> sett =7.5 mm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544AA-BBD6-4403-90E7-C16E393D4B88}"/>
              </a:ext>
            </a:extLst>
          </p:cNvPr>
          <p:cNvSpPr/>
          <p:nvPr/>
        </p:nvSpPr>
        <p:spPr>
          <a:xfrm>
            <a:off x="5325956" y="6235588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(After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Burland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Burbridge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1985)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9C12A-B4C0-4CC8-AF8D-EE6B59805EEA}"/>
              </a:ext>
            </a:extLst>
          </p:cNvPr>
          <p:cNvSpPr txBox="1"/>
          <p:nvPr/>
        </p:nvSpPr>
        <p:spPr>
          <a:xfrm>
            <a:off x="162461" y="4927537"/>
            <a:ext cx="4006996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/>
              <a:t>Financial Failure Will Certainly Occur!</a:t>
            </a:r>
          </a:p>
        </p:txBody>
      </p:sp>
    </p:spTree>
    <p:extLst>
      <p:ext uri="{BB962C8B-B14F-4D97-AF65-F5344CB8AC3E}">
        <p14:creationId xmlns:p14="http://schemas.microsoft.com/office/powerpoint/2010/main" val="1646055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9BC1D-BD16-460F-9962-AFB806DF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Cone Penetration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1FCD0E-656D-4508-927F-443506A4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86" y="1676400"/>
            <a:ext cx="8001000" cy="4267200"/>
          </a:xfrm>
        </p:spPr>
        <p:txBody>
          <a:bodyPr/>
          <a:lstStyle/>
          <a:p>
            <a:r>
              <a:rPr lang="en-US" sz="2800" dirty="0"/>
              <a:t>Quasi-statically hydraulically push a 10 cm</a:t>
            </a:r>
            <a:r>
              <a:rPr lang="en-US" sz="2800" baseline="30000" dirty="0"/>
              <a:t>2</a:t>
            </a:r>
            <a:r>
              <a:rPr lang="en-US" sz="2800" dirty="0"/>
              <a:t> projected tip probe into the soil at a constant rate of 2 cm/sec.  </a:t>
            </a:r>
          </a:p>
          <a:p>
            <a:r>
              <a:rPr lang="en-US" sz="2800" dirty="0"/>
              <a:t>A computer measures and records data from the calibrated electronic sensors at depth intervals of 1 to 5 cm and plots their values on the screen.</a:t>
            </a:r>
          </a:p>
          <a:p>
            <a:r>
              <a:rPr lang="en-US" sz="2800" dirty="0"/>
              <a:t>Constrained deformation modulus is computed by multiplying the tip resistance by an </a:t>
            </a:r>
            <a:r>
              <a:rPr lang="en-US" sz="28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 factor.</a:t>
            </a:r>
          </a:p>
        </p:txBody>
      </p:sp>
    </p:spTree>
    <p:extLst>
      <p:ext uri="{BB962C8B-B14F-4D97-AF65-F5344CB8AC3E}">
        <p14:creationId xmlns:p14="http://schemas.microsoft.com/office/powerpoint/2010/main" val="3925464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Cone Penetration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828800"/>
            <a:ext cx="5401292" cy="3657599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Primary Disadvantages</a:t>
            </a:r>
          </a:p>
          <a:p>
            <a:pPr marL="1005840" indent="-514350">
              <a:buFont typeface="+mj-lt"/>
              <a:buAutoNum type="arabicPeriod"/>
            </a:pPr>
            <a:r>
              <a:rPr lang="en-US" sz="3200" dirty="0"/>
              <a:t>strains the soil to failure</a:t>
            </a:r>
          </a:p>
          <a:p>
            <a:pPr marL="1005840" indent="-514350">
              <a:buFont typeface="+mj-lt"/>
              <a:buAutoNum type="arabicPeriod"/>
            </a:pPr>
            <a:r>
              <a:rPr lang="en-US" sz="3200" dirty="0"/>
              <a:t>remolds the soil </a:t>
            </a:r>
          </a:p>
          <a:p>
            <a:pPr marL="1005840" indent="-514350">
              <a:buFont typeface="+mj-lt"/>
              <a:buAutoNum type="arabicPeriod"/>
            </a:pPr>
            <a:r>
              <a:rPr lang="en-US" sz="3200" dirty="0"/>
              <a:t>stress history unknown</a:t>
            </a:r>
          </a:p>
          <a:p>
            <a:r>
              <a:rPr lang="en-US" sz="3800" dirty="0"/>
              <a:t>Ground Improvement changes </a:t>
            </a:r>
            <a:r>
              <a:rPr lang="en-US" sz="3800" dirty="0">
                <a:latin typeface="Symbol" panose="05050102010706020507" pitchFamily="18" charset="2"/>
              </a:rPr>
              <a:t>a</a:t>
            </a:r>
            <a:r>
              <a:rPr lang="en-US" sz="3800" dirty="0"/>
              <a:t> factor</a:t>
            </a:r>
          </a:p>
          <a:p>
            <a:r>
              <a:rPr lang="en-US" sz="3800" dirty="0"/>
              <a:t>Scatter for </a:t>
            </a:r>
            <a:r>
              <a:rPr lang="en-US" sz="3800" dirty="0">
                <a:latin typeface="Symbol" panose="05050102010706020507" pitchFamily="18" charset="2"/>
              </a:rPr>
              <a:t>a</a:t>
            </a:r>
            <a:r>
              <a:rPr lang="en-US" sz="3800" dirty="0"/>
              <a:t> factor to obtain deformation modulus from tip resistance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rgbClr val="FF0000"/>
                </a:solidFill>
              </a:rPr>
              <a:t>Need site specific correlation values to get modulus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1293" y="1828800"/>
            <a:ext cx="365506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94097A-4CC8-4B88-834E-626D1050A0F2}"/>
              </a:ext>
            </a:extLst>
          </p:cNvPr>
          <p:cNvSpPr/>
          <p:nvPr/>
        </p:nvSpPr>
        <p:spPr>
          <a:xfrm>
            <a:off x="1447800" y="5506155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M = (</a:t>
            </a:r>
            <a:r>
              <a:rPr lang="en-US" altLang="en-US" sz="2800" dirty="0">
                <a:latin typeface="Symbol" panose="05050102010706020507" pitchFamily="18" charset="2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</a:rPr>
              <a:t>)(</a:t>
            </a:r>
            <a:r>
              <a:rPr lang="en-US" altLang="en-US" sz="2800" dirty="0" err="1">
                <a:latin typeface="Times New Roman" panose="02020603050405020304" pitchFamily="18" charset="0"/>
              </a:rPr>
              <a:t>q</a:t>
            </a:r>
            <a:r>
              <a:rPr lang="en-US" altLang="en-US" sz="2800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9232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7" descr="MarchettiIllustration">
            <a:extLst>
              <a:ext uri="{FF2B5EF4-FFF2-40B4-BE49-F238E27FC236}">
                <a16:creationId xmlns:a16="http://schemas.microsoft.com/office/drawing/2014/main" id="{EB6EC26D-72C1-4B72-A8B4-C64173A0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48625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>
            <a:extLst>
              <a:ext uri="{FF2B5EF4-FFF2-40B4-BE49-F238E27FC236}">
                <a16:creationId xmlns:a16="http://schemas.microsoft.com/office/drawing/2014/main" id="{2264C062-622C-47B1-A995-950CFA57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1763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3D39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3D39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(After Marchetti, 1996)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F4068EEA-C42C-4FA1-8B76-60EAC4E13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7848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Geotechnical engineers are essentially predictors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—</a:t>
            </a:r>
            <a:r>
              <a:rPr lang="en-US" altLang="en-US" dirty="0">
                <a:latin typeface="Times New Roman" panose="02020603050405020304" pitchFamily="18" charset="0"/>
              </a:rPr>
              <a:t>the better that we can predict the outcome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—the better our designs are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3600" u="heavy" dirty="0">
                <a:latin typeface="Times New Roman" panose="02020603050405020304" pitchFamily="18" charset="0"/>
              </a:rPr>
              <a:t>Good Predictions =&gt; Good Engineering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75105-8728-4A8F-852C-E4777718B8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>
              <a:defRPr/>
            </a:pPr>
            <a:r>
              <a:rPr lang="en-US" dirty="0"/>
              <a:t>Geotechnical Engineers?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MT CPT Ground Improvement.jpg">
            <a:extLst>
              <a:ext uri="{FF2B5EF4-FFF2-40B4-BE49-F238E27FC236}">
                <a16:creationId xmlns:a16="http://schemas.microsoft.com/office/drawing/2014/main" id="{02902F1E-5678-49B8-9E04-B9C88FDD4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39738"/>
            <a:ext cx="4559300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>
            <a:extLst>
              <a:ext uri="{FF2B5EF4-FFF2-40B4-BE49-F238E27FC236}">
                <a16:creationId xmlns:a16="http://schemas.microsoft.com/office/drawing/2014/main" id="{ABC9F7F4-2F87-4200-B598-DC830DAE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25" y="6464300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3D39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3D39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(After Marchetti, 1996)</a:t>
            </a:r>
          </a:p>
        </p:txBody>
      </p:sp>
      <p:sp>
        <p:nvSpPr>
          <p:cNvPr id="25604" name="TextBox 1">
            <a:extLst>
              <a:ext uri="{FF2B5EF4-FFF2-40B4-BE49-F238E27FC236}">
                <a16:creationId xmlns:a16="http://schemas.microsoft.com/office/drawing/2014/main" id="{8DEF28B7-C843-42CE-B68C-B53DF796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8620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= </a:t>
            </a:r>
            <a:r>
              <a:rPr lang="en-US" altLang="en-US">
                <a:latin typeface="Symbol" panose="05050102010706020507" pitchFamily="18" charset="2"/>
              </a:rPr>
              <a:t>a</a:t>
            </a:r>
            <a:r>
              <a:rPr lang="en-US" altLang="en-US"/>
              <a:t> factor</a:t>
            </a:r>
          </a:p>
        </p:txBody>
      </p:sp>
      <p:sp>
        <p:nvSpPr>
          <p:cNvPr id="25605" name="TextBox 2">
            <a:extLst>
              <a:ext uri="{FF2B5EF4-FFF2-40B4-BE49-F238E27FC236}">
                <a16:creationId xmlns:a16="http://schemas.microsoft.com/office/drawing/2014/main" id="{98264095-6008-4087-8D30-DB82DF33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4368800"/>
            <a:ext cx="2874962" cy="1939925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a </a:t>
            </a:r>
            <a:r>
              <a:rPr lang="en-US" altLang="en-US"/>
              <a:t>factor not constant: increases with ground improvement due to increases in lateral stresses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Consolidation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With high quality sample can measure the deformation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4043362" cy="4267200"/>
          </a:xfrm>
        </p:spPr>
        <p:txBody>
          <a:bodyPr/>
          <a:lstStyle/>
          <a:p>
            <a:r>
              <a:rPr lang="en-US" b="1" u="sng" dirty="0"/>
              <a:t>Disadvantages: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Too costly and time consuming to perform numerous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Difficult to test cohesionless soil</a:t>
            </a:r>
          </a:p>
        </p:txBody>
      </p:sp>
    </p:spTree>
    <p:extLst>
      <p:ext uri="{BB962C8B-B14F-4D97-AF65-F5344CB8AC3E}">
        <p14:creationId xmlns:p14="http://schemas.microsoft.com/office/powerpoint/2010/main" val="1591606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Pressuremeter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752600"/>
            <a:ext cx="4119562" cy="42672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Static deformation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Empirical design method based on large database of case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test dense/hard soils when loads are high</a:t>
            </a:r>
          </a:p>
          <a:p>
            <a:pPr lvl="1"/>
            <a:r>
              <a:rPr lang="en-US" dirty="0"/>
              <a:t>Slotted casing for gravel formations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4119562" cy="4267200"/>
          </a:xfrm>
        </p:spPr>
        <p:txBody>
          <a:bodyPr/>
          <a:lstStyle/>
          <a:p>
            <a:r>
              <a:rPr lang="en-US" b="1" u="sng" dirty="0"/>
              <a:t>Disadvantages: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takes 1+ hours to perform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Vertical spacing 1+ meter</a:t>
            </a:r>
          </a:p>
          <a:p>
            <a:pPr lvl="1"/>
            <a:r>
              <a:rPr lang="en-US" dirty="0"/>
              <a:t>Can miss thin soft layers</a:t>
            </a:r>
          </a:p>
        </p:txBody>
      </p:sp>
    </p:spTree>
    <p:extLst>
      <p:ext uri="{BB962C8B-B14F-4D97-AF65-F5344CB8AC3E}">
        <p14:creationId xmlns:p14="http://schemas.microsoft.com/office/powerpoint/2010/main" val="360255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Dilatometer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495800" cy="4724400"/>
          </a:xfrm>
        </p:spPr>
        <p:txBody>
          <a:bodyPr/>
          <a:lstStyle/>
          <a:p>
            <a:r>
              <a:rPr lang="en-US" b="1" u="sng" dirty="0"/>
              <a:t>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Economical to perform numerous tests at close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Strains soil to intermediate levels similar to the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Measures the effect of soil stress history</a:t>
            </a:r>
          </a:p>
          <a:p>
            <a:r>
              <a:rPr lang="en-US" b="1" u="sng" dirty="0"/>
              <a:t>Disadvantages: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Gravel causing point loads against membrane or damaging membrane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4324131"/>
              </p:ext>
            </p:extLst>
          </p:nvPr>
        </p:nvGraphicFramePr>
        <p:xfrm>
          <a:off x="4643438" y="1905000"/>
          <a:ext cx="4424362" cy="405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Plot" r:id="rId3" imgW="7114032" imgH="6521196" progId="Grapher.Document">
                  <p:embed/>
                </p:oleObj>
              </mc:Choice>
              <mc:Fallback>
                <p:oleObj name="Plot" r:id="rId3" imgW="7114032" imgH="6521196" progId="Grapher.Document">
                  <p:embed/>
                  <p:pic>
                    <p:nvPicPr>
                      <p:cNvPr id="5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05000"/>
                        <a:ext cx="4424362" cy="4055665"/>
                      </a:xfrm>
                      <a:prstGeom prst="rect">
                        <a:avLst/>
                      </a:prstGeom>
                      <a:solidFill>
                        <a:srgbClr val="F0FFD7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161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MT_CPT_Distortions_due_to_Inser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48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5190" y="1447800"/>
            <a:ext cx="3808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Dilatometer penetration causes has much smaller shear and volumetric strain to soil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45C48-0BE6-463A-9D29-7DC25FB8F193}"/>
              </a:ext>
            </a:extLst>
          </p:cNvPr>
          <p:cNvSpPr txBox="1"/>
          <p:nvPr/>
        </p:nvSpPr>
        <p:spPr>
          <a:xfrm>
            <a:off x="5715000" y="2133600"/>
            <a:ext cx="3124200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Shape of dilatometer blade disturbs the soil less than conical shape</a:t>
            </a:r>
          </a:p>
        </p:txBody>
      </p:sp>
    </p:spTree>
    <p:extLst>
      <p:ext uri="{BB962C8B-B14F-4D97-AF65-F5344CB8AC3E}">
        <p14:creationId xmlns:p14="http://schemas.microsoft.com/office/powerpoint/2010/main" val="524046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>
            <a:extLst>
              <a:ext uri="{FF2B5EF4-FFF2-40B4-BE49-F238E27FC236}">
                <a16:creationId xmlns:a16="http://schemas.microsoft.com/office/drawing/2014/main" id="{E3DC51C5-94E4-4187-AA6A-6DEE35AB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0"/>
            <a:ext cx="6016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E3F18E2-2B63-4198-B56F-0D6496B742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Dilatometer Testing Pointers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7B53C24-5FB8-44C9-A537-45B2163BFD8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0" y="1905000"/>
            <a:ext cx="9144000" cy="3962400"/>
          </a:xfrm>
        </p:spPr>
        <p:txBody>
          <a:bodyPr/>
          <a:lstStyle/>
          <a:p>
            <a:r>
              <a:rPr lang="en-US" altLang="en-US" dirty="0"/>
              <a:t>Pressurization rate should be relatively slow near “A” and “B” readings so that pressure in blade is same as shown on gauge</a:t>
            </a:r>
          </a:p>
          <a:p>
            <a:r>
              <a:rPr lang="en-US" altLang="en-US" dirty="0"/>
              <a:t>Thrust measurements can alert operator of potential shifts in “A” and “B” readings when comparing with previous readings</a:t>
            </a:r>
          </a:p>
          <a:p>
            <a:r>
              <a:rPr lang="en-US" altLang="en-US" dirty="0"/>
              <a:t>Low thrust readings are indicative of soft soils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ttlement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7844"/>
            <a:ext cx="7284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65057" y="250031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Schmertmann</a:t>
            </a:r>
            <a:r>
              <a:rPr lang="en-US" dirty="0"/>
              <a:t>, 1986 and Hayes, 1986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685800"/>
            <a:ext cx="3810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Coeff</a:t>
            </a:r>
            <a:r>
              <a:rPr lang="en-US" sz="2400" b="1" dirty="0">
                <a:solidFill>
                  <a:srgbClr val="FF0000"/>
                </a:solidFill>
              </a:rPr>
              <a:t>. Of Var. = 0.18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197682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Quick clayey silt</a:t>
            </a:r>
          </a:p>
          <a:p>
            <a:r>
              <a:rPr lang="en-US" dirty="0"/>
              <a:t>Niche silt?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3566160" y="2697480"/>
            <a:ext cx="365760" cy="3657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3110298" y="2322730"/>
            <a:ext cx="509426" cy="42831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06FE9742-290B-4BB7-B174-D2EA2220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4422"/>
            <a:ext cx="2233613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14570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8BF7CAD-223C-4048-8865-E1720B693C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en-US" dirty="0"/>
              <a:t>DMT Settlement Analysis Factors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B4B3149-D189-4272-BE44-01888054A3C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63916" y="1676400"/>
            <a:ext cx="8577262" cy="4495800"/>
          </a:xfrm>
        </p:spPr>
        <p:txBody>
          <a:bodyPr/>
          <a:lstStyle/>
          <a:p>
            <a:r>
              <a:rPr lang="en-US" altLang="en-US" sz="2800" dirty="0"/>
              <a:t>Because constrained deformation modulus is in the denominator of settlement equation, low values have a much greater impact than high values</a:t>
            </a:r>
          </a:p>
          <a:p>
            <a:r>
              <a:rPr lang="en-US" altLang="en-US" sz="2800" dirty="0"/>
              <a:t>By performing tests at close interval spacing, the engineer can detect thin soft layers, which often control design</a:t>
            </a:r>
          </a:p>
          <a:p>
            <a:r>
              <a:rPr lang="en-US" altLang="en-US" sz="2800" dirty="0"/>
              <a:t>In very soft layers, DMT at 10-cm intervals provide better layer definition and more accurate settlement predictions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D001344-71ED-4506-A686-E4932AF693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Settlement Accuracy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7ABD4DD-347B-43DD-86B1-3D010804A34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Ratio of predicted/measured settlement = 1.15; coefficient of variation = 0.29</a:t>
            </a:r>
          </a:p>
          <a:p>
            <a:r>
              <a:rPr lang="en-US" altLang="en-US"/>
              <a:t>If eliminate data from quick silts and driving DMT blade, predicted/measured ratio = 1.06; coefficient of variation = 0.18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6A15-FE4C-4FF8-A593-ED66C416F4CF}"/>
              </a:ext>
            </a:extLst>
          </p:cNvPr>
          <p:cNvSpPr txBox="1">
            <a:spLocks/>
          </p:cNvSpPr>
          <p:nvPr/>
        </p:nvSpPr>
        <p:spPr>
          <a:xfrm>
            <a:off x="609600" y="762000"/>
            <a:ext cx="1905000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defTabSz="914400"/>
            <a:r>
              <a:rPr lang="en-US" sz="4000" u="heavy" dirty="0"/>
              <a:t>Outline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22428-AA42-4098-AF7D-79040A2B64D5}"/>
              </a:ext>
            </a:extLst>
          </p:cNvPr>
          <p:cNvSpPr/>
          <p:nvPr/>
        </p:nvSpPr>
        <p:spPr>
          <a:xfrm>
            <a:off x="361244" y="1905000"/>
            <a:ext cx="8763000" cy="4616648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457200" indent="-457200">
              <a:buFont typeface="Verdana" panose="020B0604030504040204" pitchFamily="34" charset="0"/>
              <a:buChar char="◊"/>
            </a:pPr>
            <a:r>
              <a:rPr lang="en-US" sz="2800" dirty="0">
                <a:solidFill>
                  <a:srgbClr val="00B050"/>
                </a:solidFill>
              </a:rPr>
              <a:t>Performance and Financial Failures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Why we need accurate measurements and design models</a:t>
            </a:r>
          </a:p>
          <a:p>
            <a:pPr marL="457200" indent="-457200">
              <a:buFont typeface="Verdana" panose="020B0604030504040204" pitchFamily="34" charset="0"/>
              <a:buChar char="◊"/>
            </a:pPr>
            <a:r>
              <a:rPr lang="en-US" sz="2800" dirty="0">
                <a:solidFill>
                  <a:srgbClr val="00B050"/>
                </a:solidFill>
              </a:rPr>
              <a:t>Compare Different Tests and Settlement Prediction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Standard Penetration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Cone Penetrometer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Laboratory Consolidation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Pressuremeter</a:t>
            </a:r>
            <a:r>
              <a:rPr lang="en-US" sz="2600" dirty="0"/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Dilatometer Test</a:t>
            </a:r>
          </a:p>
          <a:p>
            <a:pPr marL="457200" indent="-457200">
              <a:buFont typeface="Verdana" panose="020B0604030504040204" pitchFamily="34" charset="0"/>
              <a:buChar char="◊"/>
            </a:pPr>
            <a:r>
              <a:rPr lang="en-US" sz="2800" dirty="0">
                <a:solidFill>
                  <a:srgbClr val="00B050"/>
                </a:solidFill>
              </a:rPr>
              <a:t>Case Studies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5623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10A08B-C96F-4C9F-98C3-1A1D5B5B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1620413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138EDB3C-1BEB-40D0-9ECB-C2974DF34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400" dirty="0"/>
              <a:t>White Flint WMATA Site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AE64746-8B4E-4C55-927F-A869EAD611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6 dilatometer soundings were performed to top of decomposed rock</a:t>
            </a:r>
          </a:p>
          <a:p>
            <a:r>
              <a:rPr lang="en-US" altLang="en-US"/>
              <a:t>Schmertmann’s  (1986) method was used to predict settlement at each sounding</a:t>
            </a:r>
          </a:p>
          <a:p>
            <a:r>
              <a:rPr lang="en-US" altLang="en-US"/>
              <a:t>DMT were performed at 20-cm depth intervals and each test was considered a layer for the analyses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536" name="Group 1312">
            <a:extLst>
              <a:ext uri="{FF2B5EF4-FFF2-40B4-BE49-F238E27FC236}">
                <a16:creationId xmlns:a16="http://schemas.microsoft.com/office/drawing/2014/main" id="{A4A75D5B-2476-4BBB-BBB7-ADFFC8F6F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83731"/>
              </p:ext>
            </p:extLst>
          </p:nvPr>
        </p:nvGraphicFramePr>
        <p:xfrm>
          <a:off x="647700" y="46042"/>
          <a:ext cx="7848600" cy="6811958"/>
        </p:xfrm>
        <a:graphic>
          <a:graphicData uri="http://schemas.openxmlformats.org/drawingml/2006/table">
            <a:tbl>
              <a:tblPr/>
              <a:tblGrid>
                <a:gridCol w="141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5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Column Load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Footing Width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Applied Bearing Pressure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Predicted Settlement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(kips / kN)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(ft / m)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(ksf / kPa)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Sounding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(inch / mm)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850 / 3780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10.5 / 3.2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7.71 / 369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0.24 / 6.1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850 / 3780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10.5 / 3.2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7.71 / 369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0.37 / 9.4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 / 4448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/ 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5.92 / 283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0.70 / 17.8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 / 4448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 / 3.4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8.26 / 396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0.33 / 8.4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 / 6227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/ 4.6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6.22 / 298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0.84 / 21.3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 / 6227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/ 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8.28 / 397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0.38 / 9.7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 / 6227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/ 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8.28 / 397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0.57 / 14.5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 / 6227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/ 4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8.28 / 397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0.82 / 20.8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 / 6227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/ 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8.28 / 397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0.40 / 10.2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 / 6227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/ 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8.28 / 397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0.51 / 13.0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 / 6672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 / 4.9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5.86 / 281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0.84 / 21.3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 / 6672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13.5 / 4.1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8.23 / 394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0.38 / 9.7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 / 6672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13.5 / 4.1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8.23 / 394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0.42 / 10.7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 / 6672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13.5 / 4.1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8.23 / 394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0.53 / 13.5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/ 8896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/ 5.5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6.17 / 296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0.98 / 24.9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/ 8896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 / 4.9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7.81 / 374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0.41 / 10.4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/ 8896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 / 4.9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7.81 / 374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0.72 / 18.3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/ 8896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 / 4.9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7.81 / 374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0.89 / 22.6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/ 8896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 / 4.9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7.81 / 374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0.50 / 12.7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4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/ 8896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 / 4.9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7.81 / 374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D-6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0.57 / 14.5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68BD8FE-B124-4238-AC5F-D5EDF9AE9189}"/>
              </a:ext>
            </a:extLst>
          </p:cNvPr>
          <p:cNvSpPr txBox="1"/>
          <p:nvPr/>
        </p:nvSpPr>
        <p:spPr>
          <a:xfrm>
            <a:off x="2514600" y="228600"/>
            <a:ext cx="4305281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Summary of Settlement Analyses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>
            <a:extLst>
              <a:ext uri="{FF2B5EF4-FFF2-40B4-BE49-F238E27FC236}">
                <a16:creationId xmlns:a16="http://schemas.microsoft.com/office/drawing/2014/main" id="{8A81E1D9-DB8A-472D-85F1-899BF64AB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7000" y="0"/>
          <a:ext cx="64135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Plot" r:id="rId3" imgW="6682740" imgH="7132320" progId="Grapher.Document">
                  <p:embed/>
                </p:oleObj>
              </mc:Choice>
              <mc:Fallback>
                <p:oleObj name="Plot" r:id="rId3" imgW="6682740" imgH="7132320" progId="Grapher.Document">
                  <p:embed/>
                  <p:pic>
                    <p:nvPicPr>
                      <p:cNvPr id="30722" name="Object 1">
                        <a:extLst>
                          <a:ext uri="{FF2B5EF4-FFF2-40B4-BE49-F238E27FC236}">
                            <a16:creationId xmlns:a16="http://schemas.microsoft.com/office/drawing/2014/main" id="{8A81E1D9-DB8A-472D-85F1-899BF64AB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0"/>
                        <a:ext cx="64135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56FB94-EC93-4E73-89F6-AF8333D0AD53}"/>
              </a:ext>
            </a:extLst>
          </p:cNvPr>
          <p:cNvSpPr txBox="1"/>
          <p:nvPr/>
        </p:nvSpPr>
        <p:spPr>
          <a:xfrm>
            <a:off x="3048000" y="1066800"/>
            <a:ext cx="35814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Sensitive and conservative owner satisfied with design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990600"/>
            <a:ext cx="6858000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23BF4F-4EB6-4748-A5F8-B3998EAFD9FF}"/>
              </a:ext>
            </a:extLst>
          </p:cNvPr>
          <p:cNvSpPr txBox="1"/>
          <p:nvPr/>
        </p:nvSpPr>
        <p:spPr>
          <a:xfrm>
            <a:off x="76200" y="5897981"/>
            <a:ext cx="7315200" cy="92333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Performed 20 dilatometer test soundings adjacent to existing footings inside Lynchburg Hospital to compute additional settlement for proposed increase from 3 to 5 stories.  Found only 4 out of 20 columns will need underpinning!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53AD3-105B-47F1-8D37-C504B3352230}"/>
              </a:ext>
            </a:extLst>
          </p:cNvPr>
          <p:cNvSpPr txBox="1"/>
          <p:nvPr/>
        </p:nvSpPr>
        <p:spPr>
          <a:xfrm>
            <a:off x="0" y="0"/>
            <a:ext cx="295715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Lynchburg Hospital</a:t>
            </a:r>
          </a:p>
        </p:txBody>
      </p:sp>
    </p:spTree>
    <p:extLst>
      <p:ext uri="{BB962C8B-B14F-4D97-AF65-F5344CB8AC3E}">
        <p14:creationId xmlns:p14="http://schemas.microsoft.com/office/powerpoint/2010/main" val="3583608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50"/>
            <a:ext cx="3066694" cy="4088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41" y="712"/>
            <a:ext cx="3080759" cy="4107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3376"/>
            <a:ext cx="3733800" cy="2800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00512"/>
            <a:ext cx="3670953" cy="2753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B8BFA-2B87-4098-8F35-F9F04F3F55FB}"/>
              </a:ext>
            </a:extLst>
          </p:cNvPr>
          <p:cNvSpPr txBox="1"/>
          <p:nvPr/>
        </p:nvSpPr>
        <p:spPr>
          <a:xfrm>
            <a:off x="3185065" y="914400"/>
            <a:ext cx="2818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Performed dilatometer test soundings inside existing Museum of American Educator to determine which existing footings needed underpinning for new loads</a:t>
            </a:r>
          </a:p>
        </p:txBody>
      </p:sp>
    </p:spTree>
    <p:extLst>
      <p:ext uri="{BB962C8B-B14F-4D97-AF65-F5344CB8AC3E}">
        <p14:creationId xmlns:p14="http://schemas.microsoft.com/office/powerpoint/2010/main" val="2076999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88B73F-13AF-4202-8DE5-6F7C1648F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4572002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11EDC-2E86-43E1-AB8D-D46E25D4F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87052" cy="3440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51B7A-F92C-4430-9A7A-198FBF7C2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2441" y="1506440"/>
            <a:ext cx="6116068" cy="4587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EF154-FB0A-4BBC-8B1A-D746731516AB}"/>
              </a:ext>
            </a:extLst>
          </p:cNvPr>
          <p:cNvSpPr txBox="1"/>
          <p:nvPr/>
        </p:nvSpPr>
        <p:spPr>
          <a:xfrm>
            <a:off x="4412897" y="186299"/>
            <a:ext cx="47311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James Madison University—Phillips Hall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2E3927-BF22-4000-BD9F-B29ACF7DDAD3}"/>
              </a:ext>
            </a:extLst>
          </p:cNvPr>
          <p:cNvSpPr txBox="1"/>
          <p:nvPr/>
        </p:nvSpPr>
        <p:spPr>
          <a:xfrm>
            <a:off x="304800" y="6248400"/>
            <a:ext cx="55198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Tested every column location for new building</a:t>
            </a:r>
          </a:p>
        </p:txBody>
      </p:sp>
    </p:spTree>
    <p:extLst>
      <p:ext uri="{BB962C8B-B14F-4D97-AF65-F5344CB8AC3E}">
        <p14:creationId xmlns:p14="http://schemas.microsoft.com/office/powerpoint/2010/main" val="2202624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6CC0B-B3E7-4A6A-A7DB-597D9FB2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118475" cy="1216025"/>
          </a:xfrm>
        </p:spPr>
        <p:txBody>
          <a:bodyPr/>
          <a:lstStyle/>
          <a:p>
            <a:pPr>
              <a:defRPr/>
            </a:pPr>
            <a:r>
              <a:rPr lang="en-US" dirty="0"/>
              <a:t>Ocean City Warehouse Buildings</a:t>
            </a:r>
          </a:p>
        </p:txBody>
      </p:sp>
      <p:sp>
        <p:nvSpPr>
          <p:cNvPr id="27651" name="Content Placeholder 7">
            <a:extLst>
              <a:ext uri="{FF2B5EF4-FFF2-40B4-BE49-F238E27FC236}">
                <a16:creationId xmlns:a16="http://schemas.microsoft.com/office/drawing/2014/main" id="{ADBB2228-9063-4358-A8DD-DA86A300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267200"/>
          </a:xfrm>
        </p:spPr>
        <p:txBody>
          <a:bodyPr/>
          <a:lstStyle/>
          <a:p>
            <a:r>
              <a:rPr lang="en-US" altLang="en-US" sz="2600" dirty="0"/>
              <a:t>Three adjacent sites were investigated</a:t>
            </a:r>
          </a:p>
          <a:p>
            <a:pPr lvl="1"/>
            <a:r>
              <a:rPr lang="en-US" altLang="en-US" sz="2400" dirty="0"/>
              <a:t>Two outside ones with DMT by one consultant</a:t>
            </a:r>
          </a:p>
          <a:p>
            <a:pPr lvl="1"/>
            <a:r>
              <a:rPr lang="en-US" altLang="en-US" sz="2400" dirty="0"/>
              <a:t>Middle one with SPT by different consultant</a:t>
            </a:r>
          </a:p>
          <a:p>
            <a:pPr lvl="1"/>
            <a:r>
              <a:rPr lang="en-US" altLang="en-US" sz="2400" dirty="0"/>
              <a:t>Similar Loads for the three structures</a:t>
            </a:r>
          </a:p>
          <a:p>
            <a:r>
              <a:rPr lang="en-US" altLang="en-US" sz="2600" dirty="0"/>
              <a:t>Two Sites with DMT predicted ~0.5 inches of settlement for shallow spread footings</a:t>
            </a:r>
          </a:p>
          <a:p>
            <a:r>
              <a:rPr lang="en-US" altLang="en-US" sz="2600" dirty="0"/>
              <a:t>Embankment load test showed 0.5 inches</a:t>
            </a:r>
          </a:p>
          <a:p>
            <a:r>
              <a:rPr lang="en-US" altLang="en-US" sz="2600" dirty="0"/>
              <a:t>Consultant for Middle Site recommended stone column ground improvement</a:t>
            </a:r>
          </a:p>
          <a:p>
            <a:pPr lvl="1"/>
            <a:r>
              <a:rPr lang="en-US" altLang="en-US" sz="2400" dirty="0"/>
              <a:t>Wasted ~$800,000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64C3-B68C-43B4-BDD3-C3E3076A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Hoskins Creek –Route 360 Bridge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70E4E8D-3E77-43AE-A83C-BBCB913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5105400"/>
          </a:xfrm>
        </p:spPr>
        <p:txBody>
          <a:bodyPr/>
          <a:lstStyle/>
          <a:p>
            <a:r>
              <a:rPr lang="en-US" altLang="en-US" sz="2800" dirty="0"/>
              <a:t>Virginia DOT Replacing Existing 50-year old Bridge</a:t>
            </a:r>
          </a:p>
          <a:p>
            <a:r>
              <a:rPr lang="en-US" altLang="en-US" sz="2800" dirty="0"/>
              <a:t>Originally Planned to Construct  New 15-foot High Embankment Adjacent to Existing Bridge</a:t>
            </a:r>
          </a:p>
          <a:p>
            <a:r>
              <a:rPr lang="en-US" altLang="en-US" sz="2800" dirty="0"/>
              <a:t>DMT Data Predicted 5 feet of Settlement</a:t>
            </a:r>
          </a:p>
          <a:p>
            <a:r>
              <a:rPr lang="en-US" altLang="en-US" sz="2800" dirty="0"/>
              <a:t>VDOT Cored Asphalt Pavement Next to Existing Abutment</a:t>
            </a:r>
          </a:p>
          <a:p>
            <a:pPr lvl="1"/>
            <a:r>
              <a:rPr lang="en-US" altLang="en-US" sz="2400" dirty="0"/>
              <a:t>Retrieved 5 feet of asphalt core</a:t>
            </a:r>
          </a:p>
          <a:p>
            <a:pPr lvl="1"/>
            <a:r>
              <a:rPr lang="en-US" altLang="en-US" sz="2400" dirty="0"/>
              <a:t>50 years of Overlays</a:t>
            </a:r>
          </a:p>
          <a:p>
            <a:r>
              <a:rPr lang="en-US" altLang="en-US" sz="2800" dirty="0"/>
              <a:t>Non-believers became believers in DMT accuracy for settlement prediction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8559D59B-732A-4DEC-AF40-83C2CF21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49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B9C76F-EC26-4470-8427-64AE23452ED7}"/>
              </a:ext>
            </a:extLst>
          </p:cNvPr>
          <p:cNvSpPr txBox="1"/>
          <p:nvPr/>
        </p:nvSpPr>
        <p:spPr>
          <a:xfrm>
            <a:off x="6400800" y="1752600"/>
            <a:ext cx="1447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Highly compressible clays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EA8FD-1F32-4FA4-B78D-BCF2787A9B89}"/>
              </a:ext>
            </a:extLst>
          </p:cNvPr>
          <p:cNvSpPr txBox="1"/>
          <p:nvPr/>
        </p:nvSpPr>
        <p:spPr>
          <a:xfrm>
            <a:off x="2362200" y="5715000"/>
            <a:ext cx="32435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Hoskins Creek Bridge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C03F-CFBA-4AD0-9166-9B12FE04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u="sng" dirty="0">
                <a:solidFill>
                  <a:schemeClr val="tx1"/>
                </a:solidFill>
              </a:rPr>
              <a:t>Types Of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7BCC-94D3-4328-A0E2-1FABEE70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419600"/>
          </a:xfrm>
          <a:noFill/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600" dirty="0">
                <a:solidFill>
                  <a:srgbClr val="00B050"/>
                </a:solidFill>
              </a:rPr>
              <a:t>Performance  Failure</a:t>
            </a:r>
          </a:p>
          <a:p>
            <a:pPr lvl="1"/>
            <a:r>
              <a:rPr lang="en-US" sz="2100" dirty="0"/>
              <a:t>Outcome has an undesired consequence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600" dirty="0">
                <a:solidFill>
                  <a:srgbClr val="00B050"/>
                </a:solidFill>
              </a:rPr>
              <a:t>Financial Failure</a:t>
            </a:r>
          </a:p>
          <a:p>
            <a:pPr lvl="1"/>
            <a:r>
              <a:rPr lang="en-US" sz="2100" dirty="0"/>
              <a:t>Poor design model and parameter evaluation creates overly costly design because of high uncertainty/lack of knowledge</a:t>
            </a:r>
          </a:p>
          <a:p>
            <a:pPr lvl="2"/>
            <a:r>
              <a:rPr lang="en-US" sz="2000" dirty="0"/>
              <a:t>Settlement Evaluation</a:t>
            </a:r>
          </a:p>
          <a:p>
            <a:pPr lvl="3"/>
            <a:r>
              <a:rPr lang="en-US" sz="1800" dirty="0"/>
              <a:t>Need Static Deformation Test =&gt; Dilatometer, </a:t>
            </a:r>
            <a:r>
              <a:rPr lang="en-US" sz="1800" dirty="0" err="1"/>
              <a:t>Pressuremeter</a:t>
            </a:r>
            <a:r>
              <a:rPr lang="en-US" sz="1800" dirty="0"/>
              <a:t>, Lab Consolidation Test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400" dirty="0">
                <a:solidFill>
                  <a:srgbClr val="00B050"/>
                </a:solidFill>
              </a:rPr>
              <a:t>Never Want the Test to be Your Source of Uncertainty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400" dirty="0">
                <a:solidFill>
                  <a:srgbClr val="00B050"/>
                </a:solidFill>
              </a:rPr>
              <a:t>Accurate Design Balances Performance and Financial Failures– Select the Appropriate Probability of Success</a:t>
            </a:r>
          </a:p>
        </p:txBody>
      </p:sp>
    </p:spTree>
    <p:extLst>
      <p:ext uri="{BB962C8B-B14F-4D97-AF65-F5344CB8AC3E}">
        <p14:creationId xmlns:p14="http://schemas.microsoft.com/office/powerpoint/2010/main" val="2756415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771" y="0"/>
          <a:ext cx="9122229" cy="6485206"/>
        </p:xfrm>
        <a:graphic>
          <a:graphicData uri="http://schemas.openxmlformats.org/drawingml/2006/table">
            <a:tbl>
              <a:tblPr firstRow="1" firstCol="1" bandRow="1"/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Project Name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>
                          <a:effectLst/>
                          <a:latin typeface="Times New Roman"/>
                          <a:ea typeface="Times"/>
                        </a:rPr>
                        <a:t>Cost Savings Using DMT</a:t>
                      </a:r>
                      <a:endParaRPr lang="en-US" sz="360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MD Live!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>
                          <a:effectLst/>
                          <a:latin typeface="Times New Roman"/>
                          <a:ea typeface="Times"/>
                        </a:rPr>
                        <a:t>$2,000,000</a:t>
                      </a:r>
                      <a:endParaRPr lang="en-US" sz="360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Towson Circle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>
                          <a:effectLst/>
                          <a:latin typeface="Times New Roman"/>
                          <a:ea typeface="Times"/>
                        </a:rPr>
                        <a:t>$200,000</a:t>
                      </a:r>
                      <a:endParaRPr lang="en-US" sz="360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4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Retirement Community, Glen Mills, PA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Significant but unknown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>
                          <a:effectLst/>
                          <a:latin typeface="Times New Roman"/>
                          <a:ea typeface="Times"/>
                        </a:rPr>
                        <a:t>Xfinity Live!</a:t>
                      </a:r>
                      <a:endParaRPr lang="en-US" sz="360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$500,000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>
                          <a:effectLst/>
                          <a:latin typeface="Times New Roman"/>
                          <a:ea typeface="Times"/>
                        </a:rPr>
                        <a:t>Obery Court</a:t>
                      </a:r>
                      <a:endParaRPr lang="en-US" sz="360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$200,000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163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Residences at </a:t>
                      </a:r>
                      <a:r>
                        <a:rPr lang="en-AU" sz="3600" dirty="0" err="1">
                          <a:effectLst/>
                          <a:latin typeface="Times New Roman"/>
                          <a:ea typeface="Times"/>
                        </a:rPr>
                        <a:t>Rivermarsh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Significant but unknown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Residences at River Place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$80,000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439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56857"/>
              </p:ext>
            </p:extLst>
          </p:nvPr>
        </p:nvGraphicFramePr>
        <p:xfrm>
          <a:off x="21771" y="1"/>
          <a:ext cx="9122229" cy="5882639"/>
        </p:xfrm>
        <a:graphic>
          <a:graphicData uri="http://schemas.openxmlformats.org/drawingml/2006/table">
            <a:tbl>
              <a:tblPr firstRow="1" firstCol="1" bandRow="1"/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306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Project Name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>
                          <a:effectLst/>
                          <a:latin typeface="Times New Roman"/>
                          <a:ea typeface="Times"/>
                        </a:rPr>
                        <a:t>Cost Savings Using DMT</a:t>
                      </a:r>
                      <a:endParaRPr lang="en-US" sz="360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 err="1">
                          <a:effectLst/>
                          <a:latin typeface="Times New Roman"/>
                          <a:ea typeface="Times"/>
                        </a:rPr>
                        <a:t>Westminister</a:t>
                      </a: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 Village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$100,000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06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Ocean Landing Shopping </a:t>
                      </a:r>
                      <a:r>
                        <a:rPr lang="en-AU" sz="3600" dirty="0" err="1">
                          <a:effectLst/>
                          <a:latin typeface="Times New Roman"/>
                          <a:ea typeface="Times"/>
                        </a:rPr>
                        <a:t>Center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$750,000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88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Old Towne Crescent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/>
                          <a:ea typeface="Times"/>
                        </a:rPr>
                        <a:t>$150,000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Fox Run Village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$100,000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5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Monarch Landing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$150,000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6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3600">
                          <a:effectLst/>
                          <a:latin typeface="Times New Roman"/>
                          <a:ea typeface="Times"/>
                        </a:rPr>
                        <a:t>1336 </a:t>
                      </a:r>
                      <a:r>
                        <a:rPr lang="en-AU" sz="3600" dirty="0">
                          <a:effectLst/>
                          <a:latin typeface="Times New Roman"/>
                          <a:ea typeface="Times"/>
                        </a:rPr>
                        <a:t>H Street, Washington </a:t>
                      </a: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/>
                          <a:ea typeface="Times"/>
                        </a:rPr>
                        <a:t>$80,000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5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3600" dirty="0">
                        <a:effectLst/>
                        <a:latin typeface="Times New Roman"/>
                        <a:ea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89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Residences at River Place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2" y="2209800"/>
            <a:ext cx="4046065" cy="280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778" y="2209800"/>
            <a:ext cx="4087828" cy="27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514731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1: changed design to</a:t>
            </a:r>
          </a:p>
          <a:p>
            <a:r>
              <a:rPr lang="en-US" dirty="0"/>
              <a:t>Shallow spread footings instead of piles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3356" y="5147312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2: left design as timber piles</a:t>
            </a:r>
          </a:p>
        </p:txBody>
      </p:sp>
    </p:spTree>
    <p:extLst>
      <p:ext uri="{BB962C8B-B14F-4D97-AF65-F5344CB8AC3E}">
        <p14:creationId xmlns:p14="http://schemas.microsoft.com/office/powerpoint/2010/main" val="2166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4072"/>
            <a:ext cx="8305800" cy="835828"/>
          </a:xfrm>
        </p:spPr>
        <p:txBody>
          <a:bodyPr>
            <a:noAutofit/>
          </a:bodyPr>
          <a:lstStyle/>
          <a:p>
            <a:r>
              <a:rPr lang="en-US" sz="3200" dirty="0"/>
              <a:t>Pushing DMT with Drs. </a:t>
            </a:r>
            <a:r>
              <a:rPr lang="en-US" sz="3200" dirty="0" err="1"/>
              <a:t>Schmertmann</a:t>
            </a:r>
            <a:r>
              <a:rPr lang="en-US" sz="3200" dirty="0"/>
              <a:t> and </a:t>
            </a:r>
            <a:r>
              <a:rPr lang="en-US" sz="3200" dirty="0" err="1"/>
              <a:t>Crapps</a:t>
            </a:r>
            <a:r>
              <a:rPr lang="en-US" sz="3200" dirty="0"/>
              <a:t> at Kennedy Space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72989" cy="3998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15" y="1905000"/>
            <a:ext cx="5151185" cy="3863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CD9E34-C358-4F09-84A0-B365E8694411}"/>
              </a:ext>
            </a:extLst>
          </p:cNvPr>
          <p:cNvSpPr txBox="1"/>
          <p:nvPr/>
        </p:nvSpPr>
        <p:spPr>
          <a:xfrm>
            <a:off x="4671013" y="228600"/>
            <a:ext cx="4274965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Used for assessment of </a:t>
            </a:r>
            <a:r>
              <a:rPr lang="en-US" sz="2400" dirty="0" err="1"/>
              <a:t>crawlerway</a:t>
            </a:r>
            <a:r>
              <a:rPr lang="en-US" sz="2400" dirty="0"/>
              <a:t> soils for new space shuttle load of 25,000 kips—highest load</a:t>
            </a:r>
          </a:p>
        </p:txBody>
      </p:sp>
    </p:spTree>
    <p:extLst>
      <p:ext uri="{BB962C8B-B14F-4D97-AF65-F5344CB8AC3E}">
        <p14:creationId xmlns:p14="http://schemas.microsoft.com/office/powerpoint/2010/main" val="2827396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FA93C34A-98DA-4670-85F9-E1944FE0F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57263"/>
            <a:ext cx="61722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>
            <a:extLst>
              <a:ext uri="{FF2B5EF4-FFF2-40B4-BE49-F238E27FC236}">
                <a16:creationId xmlns:a16="http://schemas.microsoft.com/office/drawing/2014/main" id="{2E1F2849-FD53-4E26-B337-1D16DEF3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211888"/>
            <a:ext cx="593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The Importance of Soil Ageing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314E0F-0151-4F3E-BED4-2B9219812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07029"/>
              </p:ext>
            </p:extLst>
          </p:nvPr>
        </p:nvGraphicFramePr>
        <p:xfrm>
          <a:off x="533400" y="0"/>
          <a:ext cx="5410200" cy="160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064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Backfill</a:t>
                      </a:r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Natural Soil</a:t>
                      </a:r>
                    </a:p>
                  </a:txBody>
                  <a:tcPr marT="45664" marB="456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3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 Unit Weight (</a:t>
                      </a:r>
                      <a:r>
                        <a:rPr lang="en-US" sz="1800" dirty="0" err="1"/>
                        <a:t>pcf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118.6</a:t>
                      </a:r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111.9</a:t>
                      </a:r>
                    </a:p>
                  </a:txBody>
                  <a:tcPr marT="45664" marB="456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Void Ratio</a:t>
                      </a:r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0.75</a:t>
                      </a:r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0.84</a:t>
                      </a:r>
                    </a:p>
                  </a:txBody>
                  <a:tcPr marT="45664" marB="456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D280A0C-6975-45E4-9691-BEF0680684F5}"/>
              </a:ext>
            </a:extLst>
          </p:cNvPr>
          <p:cNvSpPr/>
          <p:nvPr/>
        </p:nvSpPr>
        <p:spPr>
          <a:xfrm>
            <a:off x="533400" y="381000"/>
            <a:ext cx="4800600" cy="1219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31" name="TextBox 1">
            <a:extLst>
              <a:ext uri="{FF2B5EF4-FFF2-40B4-BE49-F238E27FC236}">
                <a16:creationId xmlns:a16="http://schemas.microsoft.com/office/drawing/2014/main" id="{D4A3A2FF-423A-423F-9DA5-9F27C1C1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1752600" cy="15700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Natural Soil and Backfill had same Gradation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D06F-334F-4DD7-9672-0DF797F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713B-156A-4795-BB87-33EC812E5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" y="1676399"/>
            <a:ext cx="9058276" cy="4502853"/>
          </a:xfrm>
        </p:spPr>
        <p:txBody>
          <a:bodyPr/>
          <a:lstStyle/>
          <a:p>
            <a:r>
              <a:rPr lang="en-US" sz="2400" dirty="0"/>
              <a:t>Use dilatometer tests for predicting settlement of shallow foundations</a:t>
            </a:r>
          </a:p>
          <a:p>
            <a:pPr lvl="1"/>
            <a:r>
              <a:rPr lang="en-US" sz="2000" dirty="0"/>
              <a:t>Case studies show DMT has lowest coefficient of variation</a:t>
            </a:r>
          </a:p>
          <a:p>
            <a:r>
              <a:rPr lang="en-US" sz="2400" dirty="0"/>
              <a:t>Engineers should make the measurements because they understand the design needs</a:t>
            </a:r>
          </a:p>
          <a:p>
            <a:r>
              <a:rPr lang="en-US" sz="2400" dirty="0"/>
              <a:t>Technicians only collect numbers—do not have educational background to understand their meaning or make any field changes</a:t>
            </a:r>
          </a:p>
          <a:p>
            <a:r>
              <a:rPr lang="en-US" sz="2400" b="1" dirty="0"/>
              <a:t>Encourage you to vote for </a:t>
            </a:r>
          </a:p>
          <a:p>
            <a:pPr marL="0" indent="0">
              <a:buNone/>
            </a:pPr>
            <a:r>
              <a:rPr lang="en-US" sz="2400" b="1" dirty="0"/>
              <a:t>     Dr. Jean-Louis Briaud</a:t>
            </a:r>
          </a:p>
          <a:p>
            <a:pPr marL="0" indent="0">
              <a:buNone/>
            </a:pPr>
            <a:r>
              <a:rPr lang="en-US" sz="2400" b="1" dirty="0"/>
              <a:t>     for ASCE President this month!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607BD-982D-43FD-9D6C-8D90E3DC1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93768"/>
            <a:ext cx="1633538" cy="16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1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C03F-CFBA-4AD0-9166-9B12FE04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u="sng" dirty="0">
                <a:solidFill>
                  <a:schemeClr val="tx1"/>
                </a:solidFill>
              </a:rPr>
              <a:t>Fundamentals of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7BCC-94D3-4328-A0E2-1FABEE70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572000"/>
          </a:xfrm>
          <a:noFill/>
        </p:spPr>
        <p:txBody>
          <a:bodyPr>
            <a:normAutofit fontScale="77500" lnSpcReduction="20000"/>
          </a:bodyPr>
          <a:lstStyle/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800" dirty="0">
                <a:solidFill>
                  <a:srgbClr val="00B050"/>
                </a:solidFill>
              </a:rPr>
              <a:t>Mathematicians have presented probability theory as being much more complicated than it really is—and thus we shy away from using it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800" dirty="0">
                <a:solidFill>
                  <a:srgbClr val="00B050"/>
                </a:solidFill>
              </a:rPr>
              <a:t>The event always occurs—therefore its probability is 100%</a:t>
            </a:r>
          </a:p>
          <a:p>
            <a:pPr lvl="1"/>
            <a:r>
              <a:rPr lang="en-US" sz="2300" dirty="0"/>
              <a:t>Flip a coin—it will land as either a head or tail</a:t>
            </a:r>
          </a:p>
          <a:p>
            <a:pPr lvl="1"/>
            <a:r>
              <a:rPr lang="en-US" sz="2300" dirty="0"/>
              <a:t>Engineering design—either a successful outcome or undesired outcome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800" dirty="0">
                <a:solidFill>
                  <a:srgbClr val="00B050"/>
                </a:solidFill>
              </a:rPr>
              <a:t>Engineering probability distribution curves tend to be bell-shaped with a more likely chance of outcome occurring near the center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800" dirty="0">
                <a:solidFill>
                  <a:srgbClr val="00B050"/>
                </a:solidFill>
              </a:rPr>
              <a:t>Total area beneath the probability curve must always equal 1.00 or 100%</a:t>
            </a:r>
            <a:endParaRPr lang="en-US" sz="2100" dirty="0"/>
          </a:p>
          <a:p>
            <a:pPr lvl="1"/>
            <a:r>
              <a:rPr lang="en-US" sz="2300" dirty="0"/>
              <a:t>Figure out how much is in the success zone and how much in the failure zone</a:t>
            </a:r>
          </a:p>
          <a:p>
            <a:pPr lvl="2"/>
            <a:r>
              <a:rPr lang="en-US" sz="2000" dirty="0"/>
              <a:t>Use trapezoidal method to compute the areas</a:t>
            </a:r>
          </a:p>
          <a:p>
            <a:pPr lvl="2"/>
            <a:r>
              <a:rPr lang="en-US" sz="2000" dirty="0"/>
              <a:t>Probability of Success  + Probability of Failure = 1.00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40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515F-563B-4B17-8579-0D025E8D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u="sng" dirty="0">
                <a:solidFill>
                  <a:schemeClr val="tx1"/>
                </a:solidFill>
              </a:rPr>
              <a:t>Probability of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7F9A-2C7D-44A0-B290-F09BC5D2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267200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200" dirty="0">
                <a:solidFill>
                  <a:srgbClr val="00B050"/>
                </a:solidFill>
              </a:rPr>
              <a:t>Because of uncertainty, design solution is </a:t>
            </a:r>
            <a:r>
              <a:rPr lang="en-US" sz="2200" u="sng" dirty="0">
                <a:solidFill>
                  <a:srgbClr val="00B050"/>
                </a:solidFill>
              </a:rPr>
              <a:t>not</a:t>
            </a:r>
            <a:r>
              <a:rPr lang="en-US" sz="2200" dirty="0">
                <a:solidFill>
                  <a:srgbClr val="00B050"/>
                </a:solidFill>
              </a:rPr>
              <a:t> deterministic, but rather probabilistic solution based on a bell-shaped curve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200" dirty="0">
                <a:solidFill>
                  <a:srgbClr val="00B050"/>
                </a:solidFill>
              </a:rPr>
              <a:t>Bell-shaped curve is defined knowing: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/>
              <a:t>Average Value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/>
              <a:t>Standard Deviation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/>
              <a:t>End Limits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200" dirty="0">
                <a:solidFill>
                  <a:srgbClr val="00B050"/>
                </a:solidFill>
              </a:rPr>
              <a:t>End limits for normal probability distribution curve are +/-∞ and for log-normal curve are zero to +∞ -- not realistic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200" dirty="0">
                <a:solidFill>
                  <a:srgbClr val="00B050"/>
                </a:solidFill>
              </a:rPr>
              <a:t>Beta probability distribution curve gives engineer best solution—Engineer chooses the end limits!</a:t>
            </a:r>
          </a:p>
          <a:p>
            <a:pPr>
              <a:buClr>
                <a:srgbClr val="00B050"/>
              </a:buClr>
              <a:buFont typeface="Verdana" panose="020B0604030504040204" pitchFamily="34" charset="0"/>
              <a:buChar char="◊"/>
            </a:pPr>
            <a:r>
              <a:rPr lang="en-US" sz="2200" dirty="0">
                <a:solidFill>
                  <a:srgbClr val="00B050"/>
                </a:solidFill>
              </a:rPr>
              <a:t>Probability of success is the area under curve in the success zone</a:t>
            </a:r>
          </a:p>
        </p:txBody>
      </p:sp>
    </p:spTree>
    <p:extLst>
      <p:ext uri="{BB962C8B-B14F-4D97-AF65-F5344CB8AC3E}">
        <p14:creationId xmlns:p14="http://schemas.microsoft.com/office/powerpoint/2010/main" val="228647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8089-456A-489B-AE8E-B91E7AD12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138113"/>
            <a:ext cx="8153400" cy="473075"/>
          </a:xfrm>
          <a:noFill/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Same Soil—Different Tests and Modeling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187104-AC64-43A8-9713-B17658D8D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24820"/>
              </p:ext>
            </p:extLst>
          </p:nvPr>
        </p:nvGraphicFramePr>
        <p:xfrm>
          <a:off x="954857" y="865385"/>
          <a:ext cx="7226300" cy="597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Plot" r:id="rId3" imgW="7786080" imgH="6435720" progId="Grapher.Document">
                  <p:embed/>
                </p:oleObj>
              </mc:Choice>
              <mc:Fallback>
                <p:oleObj name="Plot" r:id="rId3" imgW="7786080" imgH="643572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4857" y="865385"/>
                        <a:ext cx="7226300" cy="597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94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EFA-DCC1-45D1-85AA-F6379D9C58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9375"/>
            <a:ext cx="8991600" cy="76517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Lack of </a:t>
            </a:r>
            <a:r>
              <a:rPr lang="en-US" sz="3200" b="1" dirty="0" err="1">
                <a:solidFill>
                  <a:srgbClr val="00B050"/>
                </a:solidFill>
              </a:rPr>
              <a:t>Knowledge</a:t>
            </a:r>
            <a:r>
              <a:rPr lang="en-US" sz="32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More</a:t>
            </a:r>
            <a:r>
              <a:rPr lang="en-US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 Expensive Design Probability curves shift to the right for same Success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1088C8-2F9B-4C3B-BA35-3E8D69343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41386"/>
              </p:ext>
            </p:extLst>
          </p:nvPr>
        </p:nvGraphicFramePr>
        <p:xfrm>
          <a:off x="914400" y="921560"/>
          <a:ext cx="7086600" cy="58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Plot" r:id="rId3" imgW="7788240" imgH="6440400" progId="Grapher.Document">
                  <p:embed/>
                </p:oleObj>
              </mc:Choice>
              <mc:Fallback>
                <p:oleObj name="Plot" r:id="rId3" imgW="7788240" imgH="644040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21560"/>
                        <a:ext cx="7086600" cy="58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35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9789</TotalTime>
  <Words>2140</Words>
  <Application>Microsoft Office PowerPoint</Application>
  <PresentationFormat>On-screen Show (4:3)</PresentationFormat>
  <Paragraphs>360</Paragraphs>
  <Slides>55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Profile</vt:lpstr>
      <vt:lpstr>Plot</vt:lpstr>
      <vt:lpstr>PowerPoint Presentation</vt:lpstr>
      <vt:lpstr>DMT Push Truck—First in North America</vt:lpstr>
      <vt:lpstr>Geotechnical Engineers?</vt:lpstr>
      <vt:lpstr>PowerPoint Presentation</vt:lpstr>
      <vt:lpstr>Types Of Failures</vt:lpstr>
      <vt:lpstr>Fundamentals of Probability</vt:lpstr>
      <vt:lpstr>Probability of Success</vt:lpstr>
      <vt:lpstr>Same Soil—Different Tests and Modeling</vt:lpstr>
      <vt:lpstr>Lack of KnowledgeMore Expensive Design Probability curves shift to the right for same Success</vt:lpstr>
      <vt:lpstr>PowerPoint Presentation</vt:lpstr>
      <vt:lpstr>PowerPoint Presentation</vt:lpstr>
      <vt:lpstr>PowerPoint Presentation</vt:lpstr>
      <vt:lpstr>PowerPoint Presentation</vt:lpstr>
      <vt:lpstr>Shallow Foundation Design</vt:lpstr>
      <vt:lpstr>PowerPoint Presentation</vt:lpstr>
      <vt:lpstr>Shallow Foundation Design (cont.)</vt:lpstr>
      <vt:lpstr>Contouring</vt:lpstr>
      <vt:lpstr>Numeric Example</vt:lpstr>
      <vt:lpstr>Contour Map Showing Settlement Across the Site</vt:lpstr>
      <vt:lpstr>Comparing different tests for settlement analyses</vt:lpstr>
      <vt:lpstr>PowerPoint Presentation</vt:lpstr>
      <vt:lpstr>PowerPoint Presentation</vt:lpstr>
      <vt:lpstr>Standard Penetration Test</vt:lpstr>
      <vt:lpstr>ADSC-ASCE-FHWA Load Tests at GT</vt:lpstr>
      <vt:lpstr>ADSC-ASCE-FHWA Load Tests at GT</vt:lpstr>
      <vt:lpstr>Standard Penetration Test</vt:lpstr>
      <vt:lpstr>Cone Penetration Test</vt:lpstr>
      <vt:lpstr>Cone Penetration Test</vt:lpstr>
      <vt:lpstr>PowerPoint Presentation</vt:lpstr>
      <vt:lpstr>PowerPoint Presentation</vt:lpstr>
      <vt:lpstr>Lab Consolidation Test</vt:lpstr>
      <vt:lpstr>Pressuremeter Test</vt:lpstr>
      <vt:lpstr>Dilatometer Test</vt:lpstr>
      <vt:lpstr>PowerPoint Presentation</vt:lpstr>
      <vt:lpstr>PowerPoint Presentation</vt:lpstr>
      <vt:lpstr>Dilatometer Testing Pointers</vt:lpstr>
      <vt:lpstr>PowerPoint Presentation</vt:lpstr>
      <vt:lpstr>DMT Settlement Analysis Factors</vt:lpstr>
      <vt:lpstr>Settlement Accuracy</vt:lpstr>
      <vt:lpstr>Case Studies</vt:lpstr>
      <vt:lpstr>White Flint WMATA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Ocean City Warehouse Buildings</vt:lpstr>
      <vt:lpstr>Hoskins Creek –Route 360 Bridge</vt:lpstr>
      <vt:lpstr>PowerPoint Presentation</vt:lpstr>
      <vt:lpstr>PowerPoint Presentation</vt:lpstr>
      <vt:lpstr>PowerPoint Presentation</vt:lpstr>
      <vt:lpstr>Residences at River Place</vt:lpstr>
      <vt:lpstr>Pushing DMT with Drs. Schmertmann and Crapps at Kennedy Space Center</vt:lpstr>
      <vt:lpstr>PowerPoint Presentation</vt:lpstr>
      <vt:lpstr>CONCLUSIONS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 of shallow foundations using dilatometer tests—more case studies after DMT’06 conference</dc:title>
  <dc:creator>Roger Failmezger</dc:creator>
  <cp:lastModifiedBy>Roger Failmezger</cp:lastModifiedBy>
  <cp:revision>229</cp:revision>
  <cp:lastPrinted>2019-04-03T17:50:21Z</cp:lastPrinted>
  <dcterms:created xsi:type="dcterms:W3CDTF">2015-06-12T17:06:53Z</dcterms:created>
  <dcterms:modified xsi:type="dcterms:W3CDTF">2021-12-08T06:10:48Z</dcterms:modified>
</cp:coreProperties>
</file>