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media/image39.jpg" ContentType="image/jpg"/>
  <Override PartName="/ppt/media/image40.jpg" ContentType="image/jpg"/>
  <Override PartName="/ppt/media/image41.jpg" ContentType="image/jpg"/>
  <Override PartName="/ppt/media/image42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1" r:id="rId1"/>
    <p:sldMasterId id="2147484089" r:id="rId2"/>
  </p:sldMasterIdLst>
  <p:notesMasterIdLst>
    <p:notesMasterId r:id="rId57"/>
  </p:notesMasterIdLst>
  <p:sldIdLst>
    <p:sldId id="256" r:id="rId3"/>
    <p:sldId id="336" r:id="rId4"/>
    <p:sldId id="356" r:id="rId5"/>
    <p:sldId id="375" r:id="rId6"/>
    <p:sldId id="357" r:id="rId7"/>
    <p:sldId id="358" r:id="rId8"/>
    <p:sldId id="401" r:id="rId9"/>
    <p:sldId id="385" r:id="rId10"/>
    <p:sldId id="384" r:id="rId11"/>
    <p:sldId id="319" r:id="rId12"/>
    <p:sldId id="331" r:id="rId13"/>
    <p:sldId id="292" r:id="rId14"/>
    <p:sldId id="329" r:id="rId15"/>
    <p:sldId id="320" r:id="rId16"/>
    <p:sldId id="318" r:id="rId17"/>
    <p:sldId id="321" r:id="rId18"/>
    <p:sldId id="322" r:id="rId19"/>
    <p:sldId id="334" r:id="rId20"/>
    <p:sldId id="323" r:id="rId21"/>
    <p:sldId id="335" r:id="rId22"/>
    <p:sldId id="324" r:id="rId23"/>
    <p:sldId id="283" r:id="rId24"/>
    <p:sldId id="325" r:id="rId25"/>
    <p:sldId id="272" r:id="rId26"/>
    <p:sldId id="297" r:id="rId27"/>
    <p:sldId id="327" r:id="rId28"/>
    <p:sldId id="326" r:id="rId29"/>
    <p:sldId id="328" r:id="rId30"/>
    <p:sldId id="352" r:id="rId31"/>
    <p:sldId id="359" r:id="rId32"/>
    <p:sldId id="260" r:id="rId33"/>
    <p:sldId id="257" r:id="rId34"/>
    <p:sldId id="276" r:id="rId35"/>
    <p:sldId id="266" r:id="rId36"/>
    <p:sldId id="281" r:id="rId37"/>
    <p:sldId id="269" r:id="rId38"/>
    <p:sldId id="271" r:id="rId39"/>
    <p:sldId id="360" r:id="rId40"/>
    <p:sldId id="282" r:id="rId41"/>
    <p:sldId id="273" r:id="rId42"/>
    <p:sldId id="275" r:id="rId43"/>
    <p:sldId id="263" r:id="rId44"/>
    <p:sldId id="280" r:id="rId45"/>
    <p:sldId id="279" r:id="rId46"/>
    <p:sldId id="264" r:id="rId47"/>
    <p:sldId id="265" r:id="rId48"/>
    <p:sldId id="278" r:id="rId49"/>
    <p:sldId id="267" r:id="rId50"/>
    <p:sldId id="366" r:id="rId51"/>
    <p:sldId id="369" r:id="rId52"/>
    <p:sldId id="370" r:id="rId53"/>
    <p:sldId id="371" r:id="rId54"/>
    <p:sldId id="374" r:id="rId55"/>
    <p:sldId id="402" r:id="rId56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0F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50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Insitu\PMT\2015\Harry%20Nice%20Bridge\Harry%20Nice%20Bridge%20PMT%20VST%20W-17%20190.5%20ft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en-US"/>
              <a:t>Corrected Pressuremeter Test Results</a:t>
            </a:r>
          </a:p>
        </c:rich>
      </c:tx>
      <c:layout>
        <c:manualLayout>
          <c:xMode val="edge"/>
          <c:yMode val="edge"/>
          <c:x val="0.23219403130164284"/>
          <c:y val="6.5217375079299922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1538476493857071"/>
          <c:y val="0.15719070719875186"/>
          <c:w val="0.86040005731400426"/>
          <c:h val="0.72742534312400642"/>
        </c:manualLayout>
      </c:layout>
      <c:scatterChart>
        <c:scatterStyle val="smoothMarker"/>
        <c:varyColors val="0"/>
        <c:ser>
          <c:idx val="0"/>
          <c:order val="0"/>
          <c:tx>
            <c:v>Corrected PMT Results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Report!$D$11:$D$68</c:f>
              <c:numCache>
                <c:formatCode>0.00</c:formatCode>
                <c:ptCount val="58"/>
                <c:pt idx="0">
                  <c:v>0</c:v>
                </c:pt>
                <c:pt idx="1">
                  <c:v>0.89947208862071193</c:v>
                </c:pt>
                <c:pt idx="2">
                  <c:v>1.8148372564761095</c:v>
                </c:pt>
                <c:pt idx="3">
                  <c:v>2.7123666184338147</c:v>
                </c:pt>
                <c:pt idx="4">
                  <c:v>3.5786912309591745</c:v>
                </c:pt>
                <c:pt idx="5">
                  <c:v>4.3834970347804925</c:v>
                </c:pt>
                <c:pt idx="6">
                  <c:v>5.090917609901946</c:v>
                </c:pt>
                <c:pt idx="7">
                  <c:v>5.7571161761696965</c:v>
                </c:pt>
                <c:pt idx="8">
                  <c:v>6.4166712789398117</c:v>
                </c:pt>
                <c:pt idx="9">
                  <c:v>6.4105125715461009</c:v>
                </c:pt>
                <c:pt idx="10">
                  <c:v>6.3576064286733569</c:v>
                </c:pt>
                <c:pt idx="11">
                  <c:v>6.255090532695351</c:v>
                </c:pt>
                <c:pt idx="12">
                  <c:v>6.3655752046421155</c:v>
                </c:pt>
                <c:pt idx="13">
                  <c:v>6.4676452151565478</c:v>
                </c:pt>
                <c:pt idx="14">
                  <c:v>6.577574540956066</c:v>
                </c:pt>
                <c:pt idx="15">
                  <c:v>7.1908981918616721</c:v>
                </c:pt>
                <c:pt idx="16">
                  <c:v>7.9349218943756794</c:v>
                </c:pt>
                <c:pt idx="17">
                  <c:v>8.6377892492690336</c:v>
                </c:pt>
                <c:pt idx="18">
                  <c:v>9.3853379064370301</c:v>
                </c:pt>
                <c:pt idx="19">
                  <c:v>10.14400824693773</c:v>
                </c:pt>
                <c:pt idx="20">
                  <c:v>10.161304387969739</c:v>
                </c:pt>
                <c:pt idx="21">
                  <c:v>10.129036156285732</c:v>
                </c:pt>
                <c:pt idx="22">
                  <c:v>10.092037469538084</c:v>
                </c:pt>
                <c:pt idx="23">
                  <c:v>10.115888563175846</c:v>
                </c:pt>
                <c:pt idx="24">
                  <c:v>10.144950244800599</c:v>
                </c:pt>
                <c:pt idx="25">
                  <c:v>10.22866625471519</c:v>
                </c:pt>
                <c:pt idx="26">
                  <c:v>10.927017154803732</c:v>
                </c:pt>
                <c:pt idx="27">
                  <c:v>11.714746487217486</c:v>
                </c:pt>
                <c:pt idx="28">
                  <c:v>12.494100776240892</c:v>
                </c:pt>
                <c:pt idx="29">
                  <c:v>13.29209956390962</c:v>
                </c:pt>
                <c:pt idx="30">
                  <c:v>14.071956390289397</c:v>
                </c:pt>
                <c:pt idx="31">
                  <c:v>14.092579200320987</c:v>
                </c:pt>
                <c:pt idx="32">
                  <c:v>14.083150411053214</c:v>
                </c:pt>
                <c:pt idx="33">
                  <c:v>14.041535670745686</c:v>
                </c:pt>
                <c:pt idx="34">
                  <c:v>14.047625653293338</c:v>
                </c:pt>
                <c:pt idx="35">
                  <c:v>14.069020730456128</c:v>
                </c:pt>
                <c:pt idx="36">
                  <c:v>14.161642166260545</c:v>
                </c:pt>
                <c:pt idx="37">
                  <c:v>14.876304096445004</c:v>
                </c:pt>
                <c:pt idx="38">
                  <c:v>15.647754010126636</c:v>
                </c:pt>
                <c:pt idx="39">
                  <c:v>16.431924821020893</c:v>
                </c:pt>
                <c:pt idx="40">
                  <c:v>17.209851516531536</c:v>
                </c:pt>
                <c:pt idx="41">
                  <c:v>17.981409759545986</c:v>
                </c:pt>
                <c:pt idx="42">
                  <c:v>18.750171194786059</c:v>
                </c:pt>
                <c:pt idx="43">
                  <c:v>19.524018932946706</c:v>
                </c:pt>
                <c:pt idx="44">
                  <c:v>20.286081906364693</c:v>
                </c:pt>
                <c:pt idx="45">
                  <c:v>21.03754908802642</c:v>
                </c:pt>
                <c:pt idx="46">
                  <c:v>21.795184002410473</c:v>
                </c:pt>
                <c:pt idx="47">
                  <c:v>22.550282564930193</c:v>
                </c:pt>
                <c:pt idx="48">
                  <c:v>23.300282642971439</c:v>
                </c:pt>
              </c:numCache>
            </c:numRef>
          </c:xVal>
          <c:yVal>
            <c:numRef>
              <c:f>Report!$B$11:$B$68</c:f>
              <c:numCache>
                <c:formatCode>0.00</c:formatCode>
                <c:ptCount val="58"/>
                <c:pt idx="0">
                  <c:v>8.4345398109499818</c:v>
                </c:pt>
                <c:pt idx="1">
                  <c:v>8.6125398109499827</c:v>
                </c:pt>
                <c:pt idx="2">
                  <c:v>8.8305398109499826</c:v>
                </c:pt>
                <c:pt idx="3">
                  <c:v>9.3945398109499827</c:v>
                </c:pt>
                <c:pt idx="4">
                  <c:v>10.794539810949983</c:v>
                </c:pt>
                <c:pt idx="5">
                  <c:v>14.134539810949983</c:v>
                </c:pt>
                <c:pt idx="6">
                  <c:v>20.770539810949984</c:v>
                </c:pt>
                <c:pt idx="7">
                  <c:v>28.726539810949983</c:v>
                </c:pt>
                <c:pt idx="8">
                  <c:v>36.768539810949981</c:v>
                </c:pt>
                <c:pt idx="9">
                  <c:v>27.631539810949985</c:v>
                </c:pt>
                <c:pt idx="10">
                  <c:v>21.864539810949982</c:v>
                </c:pt>
                <c:pt idx="11">
                  <c:v>17.915539810949983</c:v>
                </c:pt>
                <c:pt idx="12">
                  <c:v>22.644539810949983</c:v>
                </c:pt>
                <c:pt idx="13">
                  <c:v>26.921539810949984</c:v>
                </c:pt>
                <c:pt idx="14">
                  <c:v>30.908539810949982</c:v>
                </c:pt>
                <c:pt idx="15">
                  <c:v>40.456539810949977</c:v>
                </c:pt>
                <c:pt idx="16">
                  <c:v>45.054539810949976</c:v>
                </c:pt>
                <c:pt idx="17">
                  <c:v>50.992539810949985</c:v>
                </c:pt>
                <c:pt idx="18">
                  <c:v>55.090539810949984</c:v>
                </c:pt>
                <c:pt idx="19">
                  <c:v>58.578539810949984</c:v>
                </c:pt>
                <c:pt idx="20">
                  <c:v>48.411539810949982</c:v>
                </c:pt>
                <c:pt idx="21">
                  <c:v>41.964539810949987</c:v>
                </c:pt>
                <c:pt idx="22">
                  <c:v>35.397539810949986</c:v>
                </c:pt>
                <c:pt idx="23">
                  <c:v>43.654539810949984</c:v>
                </c:pt>
                <c:pt idx="24">
                  <c:v>50.551539810949983</c:v>
                </c:pt>
                <c:pt idx="25">
                  <c:v>55.388539810949986</c:v>
                </c:pt>
                <c:pt idx="26">
                  <c:v>60.946539810949986</c:v>
                </c:pt>
                <c:pt idx="27">
                  <c:v>62.924539810949987</c:v>
                </c:pt>
                <c:pt idx="28">
                  <c:v>65.016539810949979</c:v>
                </c:pt>
                <c:pt idx="29">
                  <c:v>66.178539810949985</c:v>
                </c:pt>
                <c:pt idx="30">
                  <c:v>67.830539810949986</c:v>
                </c:pt>
                <c:pt idx="31">
                  <c:v>57.482539810949987</c:v>
                </c:pt>
                <c:pt idx="32">
                  <c:v>50.064539810949981</c:v>
                </c:pt>
                <c:pt idx="33">
                  <c:v>43.916539810949985</c:v>
                </c:pt>
                <c:pt idx="34">
                  <c:v>52.794539810949978</c:v>
                </c:pt>
                <c:pt idx="35">
                  <c:v>59.952539810949986</c:v>
                </c:pt>
                <c:pt idx="36">
                  <c:v>64.330539810949986</c:v>
                </c:pt>
                <c:pt idx="37">
                  <c:v>68.312539810949986</c:v>
                </c:pt>
                <c:pt idx="38">
                  <c:v>69.874539810949983</c:v>
                </c:pt>
                <c:pt idx="39">
                  <c:v>70.726539810949987</c:v>
                </c:pt>
                <c:pt idx="40">
                  <c:v>71.618539810949983</c:v>
                </c:pt>
                <c:pt idx="41">
                  <c:v>72.562539810949986</c:v>
                </c:pt>
                <c:pt idx="42">
                  <c:v>73.418539810949994</c:v>
                </c:pt>
                <c:pt idx="43">
                  <c:v>73.864539810949978</c:v>
                </c:pt>
                <c:pt idx="44">
                  <c:v>74.586539810949986</c:v>
                </c:pt>
                <c:pt idx="45">
                  <c:v>75.548539810949976</c:v>
                </c:pt>
                <c:pt idx="46">
                  <c:v>76.064539810949981</c:v>
                </c:pt>
                <c:pt idx="47">
                  <c:v>76.494539810949988</c:v>
                </c:pt>
                <c:pt idx="48">
                  <c:v>76.944539810949991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FD3-48AB-9CA0-27035236C8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9122048"/>
        <c:axId val="157234688"/>
      </c:scatterChart>
      <c:valAx>
        <c:axId val="149122048"/>
        <c:scaling>
          <c:orientation val="minMax"/>
          <c:max val="50"/>
          <c:min val="0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Radial Strain (%)</a:t>
                </a:r>
              </a:p>
            </c:rich>
          </c:tx>
          <c:layout>
            <c:manualLayout>
              <c:xMode val="edge"/>
              <c:yMode val="edge"/>
              <c:x val="0.45584105405627712"/>
              <c:y val="0.94648915923424271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57234688"/>
        <c:crosses val="autoZero"/>
        <c:crossBetween val="midCat"/>
      </c:valAx>
      <c:valAx>
        <c:axId val="157234688"/>
        <c:scaling>
          <c:orientation val="minMax"/>
          <c:max val="100"/>
          <c:min val="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Corrected Pressure (bars)</a:t>
                </a:r>
              </a:p>
            </c:rich>
          </c:tx>
          <c:layout>
            <c:manualLayout>
              <c:xMode val="edge"/>
              <c:yMode val="edge"/>
              <c:x val="2.7065527065527065E-2"/>
              <c:y val="0.36120436367255043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49122048"/>
        <c:crosses val="autoZero"/>
        <c:crossBetween val="midCat"/>
        <c:majorUnit val="5"/>
        <c:minorUnit val="1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0.52279</cdr:x>
      <cdr:y>0.26777</cdr:y>
    </cdr:from>
    <cdr:to>
      <cdr:x>0.97436</cdr:x>
      <cdr:y>0.32346</cdr:y>
    </cdr:to>
    <cdr:sp macro="" textlink="">
      <cdr:nvSpPr>
        <cdr:cNvPr id="2" name="Freeform 1"/>
        <cdr:cNvSpPr/>
      </cdr:nvSpPr>
      <cdr:spPr>
        <a:xfrm xmlns:a="http://schemas.openxmlformats.org/drawingml/2006/main">
          <a:off x="3495675" y="2152650"/>
          <a:ext cx="3019425" cy="447675"/>
        </a:xfrm>
        <a:custGeom xmlns:a="http://schemas.openxmlformats.org/drawingml/2006/main">
          <a:avLst/>
          <a:gdLst>
            <a:gd name="connsiteX0" fmla="*/ 0 w 3779520"/>
            <a:gd name="connsiteY0" fmla="*/ 1668780 h 1668780"/>
            <a:gd name="connsiteX1" fmla="*/ 205740 w 3779520"/>
            <a:gd name="connsiteY1" fmla="*/ 1394460 h 1668780"/>
            <a:gd name="connsiteX2" fmla="*/ 403860 w 3779520"/>
            <a:gd name="connsiteY2" fmla="*/ 1219200 h 1668780"/>
            <a:gd name="connsiteX3" fmla="*/ 815340 w 3779520"/>
            <a:gd name="connsiteY3" fmla="*/ 899160 h 1668780"/>
            <a:gd name="connsiteX4" fmla="*/ 1600200 w 3779520"/>
            <a:gd name="connsiteY4" fmla="*/ 495300 h 1668780"/>
            <a:gd name="connsiteX5" fmla="*/ 2324100 w 3779520"/>
            <a:gd name="connsiteY5" fmla="*/ 236220 h 1668780"/>
            <a:gd name="connsiteX6" fmla="*/ 3177540 w 3779520"/>
            <a:gd name="connsiteY6" fmla="*/ 76200 h 1668780"/>
            <a:gd name="connsiteX7" fmla="*/ 3779520 w 3779520"/>
            <a:gd name="connsiteY7" fmla="*/ 0 h 1668780"/>
            <a:gd name="connsiteX0" fmla="*/ 0 w 3779520"/>
            <a:gd name="connsiteY0" fmla="*/ 1668780 h 1668780"/>
            <a:gd name="connsiteX1" fmla="*/ 205740 w 3779520"/>
            <a:gd name="connsiteY1" fmla="*/ 1394460 h 1668780"/>
            <a:gd name="connsiteX2" fmla="*/ 602380 w 3779520"/>
            <a:gd name="connsiteY2" fmla="*/ 1065496 h 1668780"/>
            <a:gd name="connsiteX3" fmla="*/ 815340 w 3779520"/>
            <a:gd name="connsiteY3" fmla="*/ 899160 h 1668780"/>
            <a:gd name="connsiteX4" fmla="*/ 1600200 w 3779520"/>
            <a:gd name="connsiteY4" fmla="*/ 495300 h 1668780"/>
            <a:gd name="connsiteX5" fmla="*/ 2324100 w 3779520"/>
            <a:gd name="connsiteY5" fmla="*/ 236220 h 1668780"/>
            <a:gd name="connsiteX6" fmla="*/ 3177540 w 3779520"/>
            <a:gd name="connsiteY6" fmla="*/ 76200 h 1668780"/>
            <a:gd name="connsiteX7" fmla="*/ 3779520 w 3779520"/>
            <a:gd name="connsiteY7" fmla="*/ 0 h 1668780"/>
            <a:gd name="connsiteX0" fmla="*/ 0 w 3779520"/>
            <a:gd name="connsiteY0" fmla="*/ 1668780 h 1668780"/>
            <a:gd name="connsiteX1" fmla="*/ 457708 w 3779520"/>
            <a:gd name="connsiteY1" fmla="*/ 1182203 h 1668780"/>
            <a:gd name="connsiteX2" fmla="*/ 602380 w 3779520"/>
            <a:gd name="connsiteY2" fmla="*/ 1065496 h 1668780"/>
            <a:gd name="connsiteX3" fmla="*/ 815340 w 3779520"/>
            <a:gd name="connsiteY3" fmla="*/ 899160 h 1668780"/>
            <a:gd name="connsiteX4" fmla="*/ 1600200 w 3779520"/>
            <a:gd name="connsiteY4" fmla="*/ 495300 h 1668780"/>
            <a:gd name="connsiteX5" fmla="*/ 2324100 w 3779520"/>
            <a:gd name="connsiteY5" fmla="*/ 236220 h 1668780"/>
            <a:gd name="connsiteX6" fmla="*/ 3177540 w 3779520"/>
            <a:gd name="connsiteY6" fmla="*/ 76200 h 1668780"/>
            <a:gd name="connsiteX7" fmla="*/ 3779520 w 3779520"/>
            <a:gd name="connsiteY7" fmla="*/ 0 h 1668780"/>
            <a:gd name="connsiteX0" fmla="*/ 0 w 3451198"/>
            <a:gd name="connsiteY0" fmla="*/ 1332096 h 1332096"/>
            <a:gd name="connsiteX1" fmla="*/ 129386 w 3451198"/>
            <a:gd name="connsiteY1" fmla="*/ 1182203 h 1332096"/>
            <a:gd name="connsiteX2" fmla="*/ 274058 w 3451198"/>
            <a:gd name="connsiteY2" fmla="*/ 1065496 h 1332096"/>
            <a:gd name="connsiteX3" fmla="*/ 487018 w 3451198"/>
            <a:gd name="connsiteY3" fmla="*/ 899160 h 1332096"/>
            <a:gd name="connsiteX4" fmla="*/ 1271878 w 3451198"/>
            <a:gd name="connsiteY4" fmla="*/ 495300 h 1332096"/>
            <a:gd name="connsiteX5" fmla="*/ 1995778 w 3451198"/>
            <a:gd name="connsiteY5" fmla="*/ 236220 h 1332096"/>
            <a:gd name="connsiteX6" fmla="*/ 2849218 w 3451198"/>
            <a:gd name="connsiteY6" fmla="*/ 76200 h 1332096"/>
            <a:gd name="connsiteX7" fmla="*/ 3451198 w 3451198"/>
            <a:gd name="connsiteY7" fmla="*/ 0 h 1332096"/>
            <a:gd name="connsiteX0" fmla="*/ 0 w 3451198"/>
            <a:gd name="connsiteY0" fmla="*/ 1332096 h 1332096"/>
            <a:gd name="connsiteX1" fmla="*/ 129386 w 3451198"/>
            <a:gd name="connsiteY1" fmla="*/ 1182203 h 1332096"/>
            <a:gd name="connsiteX2" fmla="*/ 274058 w 3451198"/>
            <a:gd name="connsiteY2" fmla="*/ 1065496 h 1332096"/>
            <a:gd name="connsiteX3" fmla="*/ 654997 w 3451198"/>
            <a:gd name="connsiteY3" fmla="*/ 811329 h 1332096"/>
            <a:gd name="connsiteX4" fmla="*/ 1271878 w 3451198"/>
            <a:gd name="connsiteY4" fmla="*/ 495300 h 1332096"/>
            <a:gd name="connsiteX5" fmla="*/ 1995778 w 3451198"/>
            <a:gd name="connsiteY5" fmla="*/ 236220 h 1332096"/>
            <a:gd name="connsiteX6" fmla="*/ 2849218 w 3451198"/>
            <a:gd name="connsiteY6" fmla="*/ 76200 h 1332096"/>
            <a:gd name="connsiteX7" fmla="*/ 3451198 w 3451198"/>
            <a:gd name="connsiteY7" fmla="*/ 0 h 1332096"/>
            <a:gd name="connsiteX0" fmla="*/ 0 w 3451198"/>
            <a:gd name="connsiteY0" fmla="*/ 1332096 h 1332096"/>
            <a:gd name="connsiteX1" fmla="*/ 129386 w 3451198"/>
            <a:gd name="connsiteY1" fmla="*/ 1182203 h 1332096"/>
            <a:gd name="connsiteX2" fmla="*/ 274058 w 3451198"/>
            <a:gd name="connsiteY2" fmla="*/ 1065496 h 1332096"/>
            <a:gd name="connsiteX3" fmla="*/ 654997 w 3451198"/>
            <a:gd name="connsiteY3" fmla="*/ 811329 h 1332096"/>
            <a:gd name="connsiteX4" fmla="*/ 1424586 w 3451198"/>
            <a:gd name="connsiteY4" fmla="*/ 429427 h 1332096"/>
            <a:gd name="connsiteX5" fmla="*/ 1995778 w 3451198"/>
            <a:gd name="connsiteY5" fmla="*/ 236220 h 1332096"/>
            <a:gd name="connsiteX6" fmla="*/ 2849218 w 3451198"/>
            <a:gd name="connsiteY6" fmla="*/ 76200 h 1332096"/>
            <a:gd name="connsiteX7" fmla="*/ 3451198 w 3451198"/>
            <a:gd name="connsiteY7" fmla="*/ 0 h 1332096"/>
            <a:gd name="connsiteX0" fmla="*/ 0 w 3451198"/>
            <a:gd name="connsiteY0" fmla="*/ 1332096 h 1332096"/>
            <a:gd name="connsiteX1" fmla="*/ 129386 w 3451198"/>
            <a:gd name="connsiteY1" fmla="*/ 1182203 h 1332096"/>
            <a:gd name="connsiteX2" fmla="*/ 274058 w 3451198"/>
            <a:gd name="connsiteY2" fmla="*/ 1065496 h 1332096"/>
            <a:gd name="connsiteX3" fmla="*/ 876423 w 3451198"/>
            <a:gd name="connsiteY3" fmla="*/ 672265 h 1332096"/>
            <a:gd name="connsiteX4" fmla="*/ 1424586 w 3451198"/>
            <a:gd name="connsiteY4" fmla="*/ 429427 h 1332096"/>
            <a:gd name="connsiteX5" fmla="*/ 1995778 w 3451198"/>
            <a:gd name="connsiteY5" fmla="*/ 236220 h 1332096"/>
            <a:gd name="connsiteX6" fmla="*/ 2849218 w 3451198"/>
            <a:gd name="connsiteY6" fmla="*/ 76200 h 1332096"/>
            <a:gd name="connsiteX7" fmla="*/ 3451198 w 3451198"/>
            <a:gd name="connsiteY7" fmla="*/ 0 h 1332096"/>
            <a:gd name="connsiteX0" fmla="*/ 0 w 3451198"/>
            <a:gd name="connsiteY0" fmla="*/ 1332096 h 1332096"/>
            <a:gd name="connsiteX1" fmla="*/ 129386 w 3451198"/>
            <a:gd name="connsiteY1" fmla="*/ 1182203 h 1332096"/>
            <a:gd name="connsiteX2" fmla="*/ 480213 w 3451198"/>
            <a:gd name="connsiteY2" fmla="*/ 919112 h 1332096"/>
            <a:gd name="connsiteX3" fmla="*/ 876423 w 3451198"/>
            <a:gd name="connsiteY3" fmla="*/ 672265 h 1332096"/>
            <a:gd name="connsiteX4" fmla="*/ 1424586 w 3451198"/>
            <a:gd name="connsiteY4" fmla="*/ 429427 h 1332096"/>
            <a:gd name="connsiteX5" fmla="*/ 1995778 w 3451198"/>
            <a:gd name="connsiteY5" fmla="*/ 236220 h 1332096"/>
            <a:gd name="connsiteX6" fmla="*/ 2849218 w 3451198"/>
            <a:gd name="connsiteY6" fmla="*/ 76200 h 1332096"/>
            <a:gd name="connsiteX7" fmla="*/ 3451198 w 3451198"/>
            <a:gd name="connsiteY7" fmla="*/ 0 h 1332096"/>
            <a:gd name="connsiteX0" fmla="*/ 0 w 3451198"/>
            <a:gd name="connsiteY0" fmla="*/ 1332096 h 1332096"/>
            <a:gd name="connsiteX1" fmla="*/ 305000 w 3451198"/>
            <a:gd name="connsiteY1" fmla="*/ 1050457 h 1332096"/>
            <a:gd name="connsiteX2" fmla="*/ 480213 w 3451198"/>
            <a:gd name="connsiteY2" fmla="*/ 919112 h 1332096"/>
            <a:gd name="connsiteX3" fmla="*/ 876423 w 3451198"/>
            <a:gd name="connsiteY3" fmla="*/ 672265 h 1332096"/>
            <a:gd name="connsiteX4" fmla="*/ 1424586 w 3451198"/>
            <a:gd name="connsiteY4" fmla="*/ 429427 h 1332096"/>
            <a:gd name="connsiteX5" fmla="*/ 1995778 w 3451198"/>
            <a:gd name="connsiteY5" fmla="*/ 236220 h 1332096"/>
            <a:gd name="connsiteX6" fmla="*/ 2849218 w 3451198"/>
            <a:gd name="connsiteY6" fmla="*/ 76200 h 1332096"/>
            <a:gd name="connsiteX7" fmla="*/ 3451198 w 3451198"/>
            <a:gd name="connsiteY7" fmla="*/ 0 h 1332096"/>
            <a:gd name="connsiteX0" fmla="*/ 0 w 3405386"/>
            <a:gd name="connsiteY0" fmla="*/ 1214989 h 1214989"/>
            <a:gd name="connsiteX1" fmla="*/ 259188 w 3405386"/>
            <a:gd name="connsiteY1" fmla="*/ 1050457 h 1214989"/>
            <a:gd name="connsiteX2" fmla="*/ 434401 w 3405386"/>
            <a:gd name="connsiteY2" fmla="*/ 919112 h 1214989"/>
            <a:gd name="connsiteX3" fmla="*/ 830611 w 3405386"/>
            <a:gd name="connsiteY3" fmla="*/ 672265 h 1214989"/>
            <a:gd name="connsiteX4" fmla="*/ 1378774 w 3405386"/>
            <a:gd name="connsiteY4" fmla="*/ 429427 h 1214989"/>
            <a:gd name="connsiteX5" fmla="*/ 1949966 w 3405386"/>
            <a:gd name="connsiteY5" fmla="*/ 236220 h 1214989"/>
            <a:gd name="connsiteX6" fmla="*/ 2803406 w 3405386"/>
            <a:gd name="connsiteY6" fmla="*/ 76200 h 1214989"/>
            <a:gd name="connsiteX7" fmla="*/ 3405386 w 3405386"/>
            <a:gd name="connsiteY7" fmla="*/ 0 h 1214989"/>
            <a:gd name="connsiteX0" fmla="*/ 0 w 3390115"/>
            <a:gd name="connsiteY0" fmla="*/ 1236947 h 1236947"/>
            <a:gd name="connsiteX1" fmla="*/ 243917 w 3390115"/>
            <a:gd name="connsiteY1" fmla="*/ 1050457 h 1236947"/>
            <a:gd name="connsiteX2" fmla="*/ 419130 w 3390115"/>
            <a:gd name="connsiteY2" fmla="*/ 919112 h 1236947"/>
            <a:gd name="connsiteX3" fmla="*/ 815340 w 3390115"/>
            <a:gd name="connsiteY3" fmla="*/ 672265 h 1236947"/>
            <a:gd name="connsiteX4" fmla="*/ 1363503 w 3390115"/>
            <a:gd name="connsiteY4" fmla="*/ 429427 h 1236947"/>
            <a:gd name="connsiteX5" fmla="*/ 1934695 w 3390115"/>
            <a:gd name="connsiteY5" fmla="*/ 236220 h 1236947"/>
            <a:gd name="connsiteX6" fmla="*/ 2788135 w 3390115"/>
            <a:gd name="connsiteY6" fmla="*/ 76200 h 1236947"/>
            <a:gd name="connsiteX7" fmla="*/ 3390115 w 3390115"/>
            <a:gd name="connsiteY7" fmla="*/ 0 h 1236947"/>
            <a:gd name="connsiteX0" fmla="*/ 0 w 3390115"/>
            <a:gd name="connsiteY0" fmla="*/ 1236947 h 1236947"/>
            <a:gd name="connsiteX1" fmla="*/ 251552 w 3390115"/>
            <a:gd name="connsiteY1" fmla="*/ 1028499 h 1236947"/>
            <a:gd name="connsiteX2" fmla="*/ 419130 w 3390115"/>
            <a:gd name="connsiteY2" fmla="*/ 919112 h 1236947"/>
            <a:gd name="connsiteX3" fmla="*/ 815340 w 3390115"/>
            <a:gd name="connsiteY3" fmla="*/ 672265 h 1236947"/>
            <a:gd name="connsiteX4" fmla="*/ 1363503 w 3390115"/>
            <a:gd name="connsiteY4" fmla="*/ 429427 h 1236947"/>
            <a:gd name="connsiteX5" fmla="*/ 1934695 w 3390115"/>
            <a:gd name="connsiteY5" fmla="*/ 236220 h 1236947"/>
            <a:gd name="connsiteX6" fmla="*/ 2788135 w 3390115"/>
            <a:gd name="connsiteY6" fmla="*/ 76200 h 1236947"/>
            <a:gd name="connsiteX7" fmla="*/ 3390115 w 3390115"/>
            <a:gd name="connsiteY7" fmla="*/ 0 h 1236947"/>
            <a:gd name="connsiteX0" fmla="*/ 0 w 3390115"/>
            <a:gd name="connsiteY0" fmla="*/ 1236947 h 1236947"/>
            <a:gd name="connsiteX1" fmla="*/ 419130 w 3390115"/>
            <a:gd name="connsiteY1" fmla="*/ 919112 h 1236947"/>
            <a:gd name="connsiteX2" fmla="*/ 815340 w 3390115"/>
            <a:gd name="connsiteY2" fmla="*/ 672265 h 1236947"/>
            <a:gd name="connsiteX3" fmla="*/ 1363503 w 3390115"/>
            <a:gd name="connsiteY3" fmla="*/ 429427 h 1236947"/>
            <a:gd name="connsiteX4" fmla="*/ 1934695 w 3390115"/>
            <a:gd name="connsiteY4" fmla="*/ 236220 h 1236947"/>
            <a:gd name="connsiteX5" fmla="*/ 2788135 w 3390115"/>
            <a:gd name="connsiteY5" fmla="*/ 76200 h 1236947"/>
            <a:gd name="connsiteX6" fmla="*/ 3390115 w 3390115"/>
            <a:gd name="connsiteY6" fmla="*/ 0 h 1236947"/>
            <a:gd name="connsiteX0" fmla="*/ 0 w 3390115"/>
            <a:gd name="connsiteY0" fmla="*/ 1236947 h 1236947"/>
            <a:gd name="connsiteX1" fmla="*/ 815340 w 3390115"/>
            <a:gd name="connsiteY1" fmla="*/ 672265 h 1236947"/>
            <a:gd name="connsiteX2" fmla="*/ 1363503 w 3390115"/>
            <a:gd name="connsiteY2" fmla="*/ 429427 h 1236947"/>
            <a:gd name="connsiteX3" fmla="*/ 1934695 w 3390115"/>
            <a:gd name="connsiteY3" fmla="*/ 236220 h 1236947"/>
            <a:gd name="connsiteX4" fmla="*/ 2788135 w 3390115"/>
            <a:gd name="connsiteY4" fmla="*/ 76200 h 1236947"/>
            <a:gd name="connsiteX5" fmla="*/ 3390115 w 3390115"/>
            <a:gd name="connsiteY5" fmla="*/ 0 h 1236947"/>
            <a:gd name="connsiteX0" fmla="*/ 0 w 3390115"/>
            <a:gd name="connsiteY0" fmla="*/ 1236947 h 1236947"/>
            <a:gd name="connsiteX1" fmla="*/ 644790 w 3390115"/>
            <a:gd name="connsiteY1" fmla="*/ 826884 h 1236947"/>
            <a:gd name="connsiteX2" fmla="*/ 1363503 w 3390115"/>
            <a:gd name="connsiteY2" fmla="*/ 429427 h 1236947"/>
            <a:gd name="connsiteX3" fmla="*/ 1934695 w 3390115"/>
            <a:gd name="connsiteY3" fmla="*/ 236220 h 1236947"/>
            <a:gd name="connsiteX4" fmla="*/ 2788135 w 3390115"/>
            <a:gd name="connsiteY4" fmla="*/ 76200 h 1236947"/>
            <a:gd name="connsiteX5" fmla="*/ 3390115 w 3390115"/>
            <a:gd name="connsiteY5" fmla="*/ 0 h 1236947"/>
            <a:gd name="connsiteX0" fmla="*/ 0 w 3390115"/>
            <a:gd name="connsiteY0" fmla="*/ 1236947 h 1236947"/>
            <a:gd name="connsiteX1" fmla="*/ 644790 w 3390115"/>
            <a:gd name="connsiteY1" fmla="*/ 826884 h 1236947"/>
            <a:gd name="connsiteX2" fmla="*/ 1399409 w 3390115"/>
            <a:gd name="connsiteY2" fmla="*/ 468082 h 1236947"/>
            <a:gd name="connsiteX3" fmla="*/ 1934695 w 3390115"/>
            <a:gd name="connsiteY3" fmla="*/ 236220 h 1236947"/>
            <a:gd name="connsiteX4" fmla="*/ 2788135 w 3390115"/>
            <a:gd name="connsiteY4" fmla="*/ 76200 h 1236947"/>
            <a:gd name="connsiteX5" fmla="*/ 3390115 w 3390115"/>
            <a:gd name="connsiteY5" fmla="*/ 0 h 1236947"/>
            <a:gd name="connsiteX0" fmla="*/ 0 w 3390115"/>
            <a:gd name="connsiteY0" fmla="*/ 1236947 h 1236947"/>
            <a:gd name="connsiteX1" fmla="*/ 644790 w 3390115"/>
            <a:gd name="connsiteY1" fmla="*/ 826884 h 1236947"/>
            <a:gd name="connsiteX2" fmla="*/ 1399409 w 3390115"/>
            <a:gd name="connsiteY2" fmla="*/ 468082 h 1236947"/>
            <a:gd name="connsiteX3" fmla="*/ 1952648 w 3390115"/>
            <a:gd name="connsiteY3" fmla="*/ 265211 h 1236947"/>
            <a:gd name="connsiteX4" fmla="*/ 2788135 w 3390115"/>
            <a:gd name="connsiteY4" fmla="*/ 76200 h 1236947"/>
            <a:gd name="connsiteX5" fmla="*/ 3390115 w 3390115"/>
            <a:gd name="connsiteY5" fmla="*/ 0 h 1236947"/>
            <a:gd name="connsiteX0" fmla="*/ 0 w 3390115"/>
            <a:gd name="connsiteY0" fmla="*/ 1236947 h 1236947"/>
            <a:gd name="connsiteX1" fmla="*/ 537073 w 3390115"/>
            <a:gd name="connsiteY1" fmla="*/ 855875 h 1236947"/>
            <a:gd name="connsiteX2" fmla="*/ 1399409 w 3390115"/>
            <a:gd name="connsiteY2" fmla="*/ 468082 h 1236947"/>
            <a:gd name="connsiteX3" fmla="*/ 1952648 w 3390115"/>
            <a:gd name="connsiteY3" fmla="*/ 265211 h 1236947"/>
            <a:gd name="connsiteX4" fmla="*/ 2788135 w 3390115"/>
            <a:gd name="connsiteY4" fmla="*/ 76200 h 1236947"/>
            <a:gd name="connsiteX5" fmla="*/ 3390115 w 3390115"/>
            <a:gd name="connsiteY5" fmla="*/ 0 h 1236947"/>
            <a:gd name="connsiteX0" fmla="*/ 0 w 3390115"/>
            <a:gd name="connsiteY0" fmla="*/ 1236947 h 1236947"/>
            <a:gd name="connsiteX1" fmla="*/ 537073 w 3390115"/>
            <a:gd name="connsiteY1" fmla="*/ 855875 h 1236947"/>
            <a:gd name="connsiteX2" fmla="*/ 1224835 w 3390115"/>
            <a:gd name="connsiteY2" fmla="*/ 525069 h 1236947"/>
            <a:gd name="connsiteX3" fmla="*/ 1952648 w 3390115"/>
            <a:gd name="connsiteY3" fmla="*/ 265211 h 1236947"/>
            <a:gd name="connsiteX4" fmla="*/ 2788135 w 3390115"/>
            <a:gd name="connsiteY4" fmla="*/ 76200 h 1236947"/>
            <a:gd name="connsiteX5" fmla="*/ 3390115 w 3390115"/>
            <a:gd name="connsiteY5" fmla="*/ 0 h 1236947"/>
            <a:gd name="connsiteX0" fmla="*/ 0 w 3390115"/>
            <a:gd name="connsiteY0" fmla="*/ 1236947 h 1236947"/>
            <a:gd name="connsiteX1" fmla="*/ 537073 w 3390115"/>
            <a:gd name="connsiteY1" fmla="*/ 855875 h 1236947"/>
            <a:gd name="connsiteX2" fmla="*/ 1202310 w 3390115"/>
            <a:gd name="connsiteY2" fmla="*/ 511661 h 1236947"/>
            <a:gd name="connsiteX3" fmla="*/ 1952648 w 3390115"/>
            <a:gd name="connsiteY3" fmla="*/ 265211 h 1236947"/>
            <a:gd name="connsiteX4" fmla="*/ 2788135 w 3390115"/>
            <a:gd name="connsiteY4" fmla="*/ 76200 h 1236947"/>
            <a:gd name="connsiteX5" fmla="*/ 3390115 w 3390115"/>
            <a:gd name="connsiteY5" fmla="*/ 0 h 1236947"/>
            <a:gd name="connsiteX0" fmla="*/ 0 w 3390115"/>
            <a:gd name="connsiteY0" fmla="*/ 1236947 h 1236947"/>
            <a:gd name="connsiteX1" fmla="*/ 537073 w 3390115"/>
            <a:gd name="connsiteY1" fmla="*/ 855875 h 1236947"/>
            <a:gd name="connsiteX2" fmla="*/ 1202310 w 3390115"/>
            <a:gd name="connsiteY2" fmla="*/ 511661 h 1236947"/>
            <a:gd name="connsiteX3" fmla="*/ 1952648 w 3390115"/>
            <a:gd name="connsiteY3" fmla="*/ 265211 h 1236947"/>
            <a:gd name="connsiteX4" fmla="*/ 2788135 w 3390115"/>
            <a:gd name="connsiteY4" fmla="*/ 89609 h 1236947"/>
            <a:gd name="connsiteX5" fmla="*/ 3390115 w 3390115"/>
            <a:gd name="connsiteY5" fmla="*/ 0 h 1236947"/>
            <a:gd name="connsiteX0" fmla="*/ 0 w 3390115"/>
            <a:gd name="connsiteY0" fmla="*/ 1236947 h 1236947"/>
            <a:gd name="connsiteX1" fmla="*/ 537073 w 3390115"/>
            <a:gd name="connsiteY1" fmla="*/ 855875 h 1236947"/>
            <a:gd name="connsiteX2" fmla="*/ 968197 w 3390115"/>
            <a:gd name="connsiteY2" fmla="*/ 408431 h 1236947"/>
            <a:gd name="connsiteX3" fmla="*/ 1952648 w 3390115"/>
            <a:gd name="connsiteY3" fmla="*/ 265211 h 1236947"/>
            <a:gd name="connsiteX4" fmla="*/ 2788135 w 3390115"/>
            <a:gd name="connsiteY4" fmla="*/ 89609 h 1236947"/>
            <a:gd name="connsiteX5" fmla="*/ 3390115 w 3390115"/>
            <a:gd name="connsiteY5" fmla="*/ 0 h 1236947"/>
            <a:gd name="connsiteX0" fmla="*/ 0 w 3390115"/>
            <a:gd name="connsiteY0" fmla="*/ 1236947 h 1236947"/>
            <a:gd name="connsiteX1" fmla="*/ 537073 w 3390115"/>
            <a:gd name="connsiteY1" fmla="*/ 855875 h 1236947"/>
            <a:gd name="connsiteX2" fmla="*/ 968197 w 3390115"/>
            <a:gd name="connsiteY2" fmla="*/ 408431 h 1236947"/>
            <a:gd name="connsiteX3" fmla="*/ 1914537 w 3390115"/>
            <a:gd name="connsiteY3" fmla="*/ 200013 h 1236947"/>
            <a:gd name="connsiteX4" fmla="*/ 2788135 w 3390115"/>
            <a:gd name="connsiteY4" fmla="*/ 89609 h 1236947"/>
            <a:gd name="connsiteX5" fmla="*/ 3390115 w 3390115"/>
            <a:gd name="connsiteY5" fmla="*/ 0 h 1236947"/>
            <a:gd name="connsiteX0" fmla="*/ 0 w 3390115"/>
            <a:gd name="connsiteY0" fmla="*/ 1236947 h 1236947"/>
            <a:gd name="connsiteX1" fmla="*/ 341071 w 3390115"/>
            <a:gd name="connsiteY1" fmla="*/ 785244 h 1236947"/>
            <a:gd name="connsiteX2" fmla="*/ 968197 w 3390115"/>
            <a:gd name="connsiteY2" fmla="*/ 408431 h 1236947"/>
            <a:gd name="connsiteX3" fmla="*/ 1914537 w 3390115"/>
            <a:gd name="connsiteY3" fmla="*/ 200013 h 1236947"/>
            <a:gd name="connsiteX4" fmla="*/ 2788135 w 3390115"/>
            <a:gd name="connsiteY4" fmla="*/ 89609 h 1236947"/>
            <a:gd name="connsiteX5" fmla="*/ 3390115 w 3390115"/>
            <a:gd name="connsiteY5" fmla="*/ 0 h 1236947"/>
            <a:gd name="connsiteX0" fmla="*/ 0 w 3390115"/>
            <a:gd name="connsiteY0" fmla="*/ 1236947 h 1236947"/>
            <a:gd name="connsiteX1" fmla="*/ 237626 w 3390115"/>
            <a:gd name="connsiteY1" fmla="*/ 972688 h 1236947"/>
            <a:gd name="connsiteX2" fmla="*/ 968197 w 3390115"/>
            <a:gd name="connsiteY2" fmla="*/ 408431 h 1236947"/>
            <a:gd name="connsiteX3" fmla="*/ 1914537 w 3390115"/>
            <a:gd name="connsiteY3" fmla="*/ 200013 h 1236947"/>
            <a:gd name="connsiteX4" fmla="*/ 2788135 w 3390115"/>
            <a:gd name="connsiteY4" fmla="*/ 89609 h 1236947"/>
            <a:gd name="connsiteX5" fmla="*/ 3390115 w 3390115"/>
            <a:gd name="connsiteY5" fmla="*/ 0 h 1236947"/>
            <a:gd name="connsiteX0" fmla="*/ 0 w 3390115"/>
            <a:gd name="connsiteY0" fmla="*/ 1236947 h 1236947"/>
            <a:gd name="connsiteX1" fmla="*/ 237626 w 3390115"/>
            <a:gd name="connsiteY1" fmla="*/ 972688 h 1236947"/>
            <a:gd name="connsiteX2" fmla="*/ 1033531 w 3390115"/>
            <a:gd name="connsiteY2" fmla="*/ 422014 h 1236947"/>
            <a:gd name="connsiteX3" fmla="*/ 1914537 w 3390115"/>
            <a:gd name="connsiteY3" fmla="*/ 200013 h 1236947"/>
            <a:gd name="connsiteX4" fmla="*/ 2788135 w 3390115"/>
            <a:gd name="connsiteY4" fmla="*/ 89609 h 1236947"/>
            <a:gd name="connsiteX5" fmla="*/ 3390115 w 3390115"/>
            <a:gd name="connsiteY5" fmla="*/ 0 h 1236947"/>
            <a:gd name="connsiteX0" fmla="*/ 0 w 3390115"/>
            <a:gd name="connsiteY0" fmla="*/ 1236947 h 1236947"/>
            <a:gd name="connsiteX1" fmla="*/ 237626 w 3390115"/>
            <a:gd name="connsiteY1" fmla="*/ 972688 h 1236947"/>
            <a:gd name="connsiteX2" fmla="*/ 1033531 w 3390115"/>
            <a:gd name="connsiteY2" fmla="*/ 422014 h 1236947"/>
            <a:gd name="connsiteX3" fmla="*/ 1930871 w 3390115"/>
            <a:gd name="connsiteY3" fmla="*/ 221746 h 1236947"/>
            <a:gd name="connsiteX4" fmla="*/ 2788135 w 3390115"/>
            <a:gd name="connsiteY4" fmla="*/ 89609 h 1236947"/>
            <a:gd name="connsiteX5" fmla="*/ 3390115 w 3390115"/>
            <a:gd name="connsiteY5" fmla="*/ 0 h 1236947"/>
            <a:gd name="connsiteX0" fmla="*/ 0 w 3390115"/>
            <a:gd name="connsiteY0" fmla="*/ 1236947 h 1236947"/>
            <a:gd name="connsiteX1" fmla="*/ 237626 w 3390115"/>
            <a:gd name="connsiteY1" fmla="*/ 972688 h 1236947"/>
            <a:gd name="connsiteX2" fmla="*/ 864752 w 3390115"/>
            <a:gd name="connsiteY2" fmla="*/ 549693 h 1236947"/>
            <a:gd name="connsiteX3" fmla="*/ 1930871 w 3390115"/>
            <a:gd name="connsiteY3" fmla="*/ 221746 h 1236947"/>
            <a:gd name="connsiteX4" fmla="*/ 2788135 w 3390115"/>
            <a:gd name="connsiteY4" fmla="*/ 89609 h 1236947"/>
            <a:gd name="connsiteX5" fmla="*/ 3390115 w 3390115"/>
            <a:gd name="connsiteY5" fmla="*/ 0 h 1236947"/>
            <a:gd name="connsiteX0" fmla="*/ 0 w 3390115"/>
            <a:gd name="connsiteY0" fmla="*/ 1236947 h 1236947"/>
            <a:gd name="connsiteX1" fmla="*/ 237626 w 3390115"/>
            <a:gd name="connsiteY1" fmla="*/ 972688 h 1236947"/>
            <a:gd name="connsiteX2" fmla="*/ 864752 w 3390115"/>
            <a:gd name="connsiteY2" fmla="*/ 549693 h 1236947"/>
            <a:gd name="connsiteX3" fmla="*/ 1930871 w 3390115"/>
            <a:gd name="connsiteY3" fmla="*/ 221746 h 1236947"/>
            <a:gd name="connsiteX4" fmla="*/ 2788135 w 3390115"/>
            <a:gd name="connsiteY4" fmla="*/ 76026 h 1236947"/>
            <a:gd name="connsiteX5" fmla="*/ 3390115 w 3390115"/>
            <a:gd name="connsiteY5" fmla="*/ 0 h 1236947"/>
            <a:gd name="connsiteX0" fmla="*/ 0 w 3390115"/>
            <a:gd name="connsiteY0" fmla="*/ 1236947 h 1236947"/>
            <a:gd name="connsiteX1" fmla="*/ 163335 w 3390115"/>
            <a:gd name="connsiteY1" fmla="*/ 1057653 h 1236947"/>
            <a:gd name="connsiteX2" fmla="*/ 237626 w 3390115"/>
            <a:gd name="connsiteY2" fmla="*/ 972688 h 1236947"/>
            <a:gd name="connsiteX3" fmla="*/ 864752 w 3390115"/>
            <a:gd name="connsiteY3" fmla="*/ 549693 h 1236947"/>
            <a:gd name="connsiteX4" fmla="*/ 1930871 w 3390115"/>
            <a:gd name="connsiteY4" fmla="*/ 221746 h 1236947"/>
            <a:gd name="connsiteX5" fmla="*/ 2788135 w 3390115"/>
            <a:gd name="connsiteY5" fmla="*/ 76026 h 1236947"/>
            <a:gd name="connsiteX6" fmla="*/ 3390115 w 3390115"/>
            <a:gd name="connsiteY6" fmla="*/ 0 h 1236947"/>
            <a:gd name="connsiteX0" fmla="*/ 0 w 3390115"/>
            <a:gd name="connsiteY0" fmla="*/ 1236947 h 1236947"/>
            <a:gd name="connsiteX1" fmla="*/ 54446 w 3390115"/>
            <a:gd name="connsiteY1" fmla="*/ 1158166 h 1236947"/>
            <a:gd name="connsiteX2" fmla="*/ 237626 w 3390115"/>
            <a:gd name="connsiteY2" fmla="*/ 972688 h 1236947"/>
            <a:gd name="connsiteX3" fmla="*/ 864752 w 3390115"/>
            <a:gd name="connsiteY3" fmla="*/ 549693 h 1236947"/>
            <a:gd name="connsiteX4" fmla="*/ 1930871 w 3390115"/>
            <a:gd name="connsiteY4" fmla="*/ 221746 h 1236947"/>
            <a:gd name="connsiteX5" fmla="*/ 2788135 w 3390115"/>
            <a:gd name="connsiteY5" fmla="*/ 76026 h 1236947"/>
            <a:gd name="connsiteX6" fmla="*/ 3390115 w 3390115"/>
            <a:gd name="connsiteY6" fmla="*/ 0 h 1236947"/>
            <a:gd name="connsiteX0" fmla="*/ 0 w 3390115"/>
            <a:gd name="connsiteY0" fmla="*/ 1236947 h 1236947"/>
            <a:gd name="connsiteX1" fmla="*/ 54446 w 3390115"/>
            <a:gd name="connsiteY1" fmla="*/ 1158166 h 1236947"/>
            <a:gd name="connsiteX2" fmla="*/ 237626 w 3390115"/>
            <a:gd name="connsiteY2" fmla="*/ 972688 h 1236947"/>
            <a:gd name="connsiteX3" fmla="*/ 875641 w 3390115"/>
            <a:gd name="connsiteY3" fmla="*/ 565993 h 1236947"/>
            <a:gd name="connsiteX4" fmla="*/ 1930871 w 3390115"/>
            <a:gd name="connsiteY4" fmla="*/ 221746 h 1236947"/>
            <a:gd name="connsiteX5" fmla="*/ 2788135 w 3390115"/>
            <a:gd name="connsiteY5" fmla="*/ 76026 h 1236947"/>
            <a:gd name="connsiteX6" fmla="*/ 3390115 w 3390115"/>
            <a:gd name="connsiteY6" fmla="*/ 0 h 1236947"/>
            <a:gd name="connsiteX0" fmla="*/ 0 w 3390115"/>
            <a:gd name="connsiteY0" fmla="*/ 1236947 h 1236947"/>
            <a:gd name="connsiteX1" fmla="*/ 54446 w 3390115"/>
            <a:gd name="connsiteY1" fmla="*/ 1158166 h 1236947"/>
            <a:gd name="connsiteX2" fmla="*/ 319293 w 3390115"/>
            <a:gd name="connsiteY2" fmla="*/ 910207 h 1236947"/>
            <a:gd name="connsiteX3" fmla="*/ 875641 w 3390115"/>
            <a:gd name="connsiteY3" fmla="*/ 565993 h 1236947"/>
            <a:gd name="connsiteX4" fmla="*/ 1930871 w 3390115"/>
            <a:gd name="connsiteY4" fmla="*/ 221746 h 1236947"/>
            <a:gd name="connsiteX5" fmla="*/ 2788135 w 3390115"/>
            <a:gd name="connsiteY5" fmla="*/ 76026 h 1236947"/>
            <a:gd name="connsiteX6" fmla="*/ 3390115 w 3390115"/>
            <a:gd name="connsiteY6" fmla="*/ 0 h 1236947"/>
            <a:gd name="connsiteX0" fmla="*/ 0 w 3390115"/>
            <a:gd name="connsiteY0" fmla="*/ 1236947 h 1236947"/>
            <a:gd name="connsiteX1" fmla="*/ 54446 w 3390115"/>
            <a:gd name="connsiteY1" fmla="*/ 1158166 h 1236947"/>
            <a:gd name="connsiteX2" fmla="*/ 319293 w 3390115"/>
            <a:gd name="connsiteY2" fmla="*/ 910207 h 1236947"/>
            <a:gd name="connsiteX3" fmla="*/ 1028087 w 3390115"/>
            <a:gd name="connsiteY3" fmla="*/ 511661 h 1236947"/>
            <a:gd name="connsiteX4" fmla="*/ 1930871 w 3390115"/>
            <a:gd name="connsiteY4" fmla="*/ 221746 h 1236947"/>
            <a:gd name="connsiteX5" fmla="*/ 2788135 w 3390115"/>
            <a:gd name="connsiteY5" fmla="*/ 76026 h 1236947"/>
            <a:gd name="connsiteX6" fmla="*/ 3390115 w 3390115"/>
            <a:gd name="connsiteY6" fmla="*/ 0 h 1236947"/>
            <a:gd name="connsiteX0" fmla="*/ 0 w 3390115"/>
            <a:gd name="connsiteY0" fmla="*/ 1236947 h 1236947"/>
            <a:gd name="connsiteX1" fmla="*/ 319293 w 3390115"/>
            <a:gd name="connsiteY1" fmla="*/ 910207 h 1236947"/>
            <a:gd name="connsiteX2" fmla="*/ 1028087 w 3390115"/>
            <a:gd name="connsiteY2" fmla="*/ 511661 h 1236947"/>
            <a:gd name="connsiteX3" fmla="*/ 1930871 w 3390115"/>
            <a:gd name="connsiteY3" fmla="*/ 221746 h 1236947"/>
            <a:gd name="connsiteX4" fmla="*/ 2788135 w 3390115"/>
            <a:gd name="connsiteY4" fmla="*/ 76026 h 1236947"/>
            <a:gd name="connsiteX5" fmla="*/ 3390115 w 3390115"/>
            <a:gd name="connsiteY5" fmla="*/ 0 h 1236947"/>
            <a:gd name="connsiteX0" fmla="*/ 0 w 3381310"/>
            <a:gd name="connsiteY0" fmla="*/ 1168786 h 1168786"/>
            <a:gd name="connsiteX1" fmla="*/ 319293 w 3381310"/>
            <a:gd name="connsiteY1" fmla="*/ 842046 h 1168786"/>
            <a:gd name="connsiteX2" fmla="*/ 1028087 w 3381310"/>
            <a:gd name="connsiteY2" fmla="*/ 443500 h 1168786"/>
            <a:gd name="connsiteX3" fmla="*/ 1930871 w 3381310"/>
            <a:gd name="connsiteY3" fmla="*/ 153585 h 1168786"/>
            <a:gd name="connsiteX4" fmla="*/ 2788135 w 3381310"/>
            <a:gd name="connsiteY4" fmla="*/ 7865 h 1168786"/>
            <a:gd name="connsiteX5" fmla="*/ 3381310 w 3381310"/>
            <a:gd name="connsiteY5" fmla="*/ 89747 h 1168786"/>
            <a:gd name="connsiteX0" fmla="*/ 0 w 3381310"/>
            <a:gd name="connsiteY0" fmla="*/ 1079039 h 1079039"/>
            <a:gd name="connsiteX1" fmla="*/ 319293 w 3381310"/>
            <a:gd name="connsiteY1" fmla="*/ 752299 h 1079039"/>
            <a:gd name="connsiteX2" fmla="*/ 1028087 w 3381310"/>
            <a:gd name="connsiteY2" fmla="*/ 353753 h 1079039"/>
            <a:gd name="connsiteX3" fmla="*/ 1930871 w 3381310"/>
            <a:gd name="connsiteY3" fmla="*/ 63838 h 1079039"/>
            <a:gd name="connsiteX4" fmla="*/ 2796941 w 3381310"/>
            <a:gd name="connsiteY4" fmla="*/ 128661 h 1079039"/>
            <a:gd name="connsiteX5" fmla="*/ 3381310 w 3381310"/>
            <a:gd name="connsiteY5" fmla="*/ 0 h 1079039"/>
            <a:gd name="connsiteX0" fmla="*/ 0 w 3381310"/>
            <a:gd name="connsiteY0" fmla="*/ 1079039 h 1079039"/>
            <a:gd name="connsiteX1" fmla="*/ 319293 w 3381310"/>
            <a:gd name="connsiteY1" fmla="*/ 752299 h 1079039"/>
            <a:gd name="connsiteX2" fmla="*/ 1028087 w 3381310"/>
            <a:gd name="connsiteY2" fmla="*/ 353753 h 1079039"/>
            <a:gd name="connsiteX3" fmla="*/ 1886843 w 3381310"/>
            <a:gd name="connsiteY3" fmla="*/ 287542 h 1079039"/>
            <a:gd name="connsiteX4" fmla="*/ 2796941 w 3381310"/>
            <a:gd name="connsiteY4" fmla="*/ 128661 h 1079039"/>
            <a:gd name="connsiteX5" fmla="*/ 3381310 w 3381310"/>
            <a:gd name="connsiteY5" fmla="*/ 0 h 1079039"/>
            <a:gd name="connsiteX0" fmla="*/ 0 w 3381310"/>
            <a:gd name="connsiteY0" fmla="*/ 1079039 h 1079039"/>
            <a:gd name="connsiteX1" fmla="*/ 319293 w 3381310"/>
            <a:gd name="connsiteY1" fmla="*/ 752299 h 1079039"/>
            <a:gd name="connsiteX2" fmla="*/ 1001670 w 3381310"/>
            <a:gd name="connsiteY2" fmla="*/ 551138 h 1079039"/>
            <a:gd name="connsiteX3" fmla="*/ 1886843 w 3381310"/>
            <a:gd name="connsiteY3" fmla="*/ 287542 h 1079039"/>
            <a:gd name="connsiteX4" fmla="*/ 2796941 w 3381310"/>
            <a:gd name="connsiteY4" fmla="*/ 128661 h 1079039"/>
            <a:gd name="connsiteX5" fmla="*/ 3381310 w 3381310"/>
            <a:gd name="connsiteY5" fmla="*/ 0 h 1079039"/>
            <a:gd name="connsiteX0" fmla="*/ 0 w 3381310"/>
            <a:gd name="connsiteY0" fmla="*/ 1079039 h 1079039"/>
            <a:gd name="connsiteX1" fmla="*/ 363320 w 3381310"/>
            <a:gd name="connsiteY1" fmla="*/ 883888 h 1079039"/>
            <a:gd name="connsiteX2" fmla="*/ 1001670 w 3381310"/>
            <a:gd name="connsiteY2" fmla="*/ 551138 h 1079039"/>
            <a:gd name="connsiteX3" fmla="*/ 1886843 w 3381310"/>
            <a:gd name="connsiteY3" fmla="*/ 287542 h 1079039"/>
            <a:gd name="connsiteX4" fmla="*/ 2796941 w 3381310"/>
            <a:gd name="connsiteY4" fmla="*/ 128661 h 1079039"/>
            <a:gd name="connsiteX5" fmla="*/ 3381310 w 3381310"/>
            <a:gd name="connsiteY5" fmla="*/ 0 h 1079039"/>
            <a:gd name="connsiteX0" fmla="*/ 0 w 3381310"/>
            <a:gd name="connsiteY0" fmla="*/ 1079039 h 1079039"/>
            <a:gd name="connsiteX1" fmla="*/ 363320 w 3381310"/>
            <a:gd name="connsiteY1" fmla="*/ 883888 h 1079039"/>
            <a:gd name="connsiteX2" fmla="*/ 1239418 w 3381310"/>
            <a:gd name="connsiteY2" fmla="*/ 485343 h 1079039"/>
            <a:gd name="connsiteX3" fmla="*/ 1886843 w 3381310"/>
            <a:gd name="connsiteY3" fmla="*/ 287542 h 1079039"/>
            <a:gd name="connsiteX4" fmla="*/ 2796941 w 3381310"/>
            <a:gd name="connsiteY4" fmla="*/ 128661 h 1079039"/>
            <a:gd name="connsiteX5" fmla="*/ 3381310 w 3381310"/>
            <a:gd name="connsiteY5" fmla="*/ 0 h 1079039"/>
            <a:gd name="connsiteX0" fmla="*/ 0 w 3381310"/>
            <a:gd name="connsiteY0" fmla="*/ 1079039 h 1079039"/>
            <a:gd name="connsiteX1" fmla="*/ 363320 w 3381310"/>
            <a:gd name="connsiteY1" fmla="*/ 883888 h 1079039"/>
            <a:gd name="connsiteX2" fmla="*/ 1239418 w 3381310"/>
            <a:gd name="connsiteY2" fmla="*/ 485343 h 1079039"/>
            <a:gd name="connsiteX3" fmla="*/ 2106980 w 3381310"/>
            <a:gd name="connsiteY3" fmla="*/ 221747 h 1079039"/>
            <a:gd name="connsiteX4" fmla="*/ 2796941 w 3381310"/>
            <a:gd name="connsiteY4" fmla="*/ 128661 h 1079039"/>
            <a:gd name="connsiteX5" fmla="*/ 3381310 w 3381310"/>
            <a:gd name="connsiteY5" fmla="*/ 0 h 1079039"/>
            <a:gd name="connsiteX0" fmla="*/ 0 w 3381310"/>
            <a:gd name="connsiteY0" fmla="*/ 1079039 h 1079039"/>
            <a:gd name="connsiteX1" fmla="*/ 363320 w 3381310"/>
            <a:gd name="connsiteY1" fmla="*/ 883888 h 1079039"/>
            <a:gd name="connsiteX2" fmla="*/ 1239418 w 3381310"/>
            <a:gd name="connsiteY2" fmla="*/ 485343 h 1079039"/>
            <a:gd name="connsiteX3" fmla="*/ 2106980 w 3381310"/>
            <a:gd name="connsiteY3" fmla="*/ 221747 h 1079039"/>
            <a:gd name="connsiteX4" fmla="*/ 2814552 w 3381310"/>
            <a:gd name="connsiteY4" fmla="*/ 89184 h 1079039"/>
            <a:gd name="connsiteX5" fmla="*/ 3381310 w 3381310"/>
            <a:gd name="connsiteY5" fmla="*/ 0 h 1079039"/>
            <a:gd name="connsiteX0" fmla="*/ 0 w 3398921"/>
            <a:gd name="connsiteY0" fmla="*/ 1144834 h 1144834"/>
            <a:gd name="connsiteX1" fmla="*/ 380931 w 3398921"/>
            <a:gd name="connsiteY1" fmla="*/ 883888 h 1144834"/>
            <a:gd name="connsiteX2" fmla="*/ 1257029 w 3398921"/>
            <a:gd name="connsiteY2" fmla="*/ 485343 h 1144834"/>
            <a:gd name="connsiteX3" fmla="*/ 2124591 w 3398921"/>
            <a:gd name="connsiteY3" fmla="*/ 221747 h 1144834"/>
            <a:gd name="connsiteX4" fmla="*/ 2832163 w 3398921"/>
            <a:gd name="connsiteY4" fmla="*/ 89184 h 1144834"/>
            <a:gd name="connsiteX5" fmla="*/ 3398921 w 3398921"/>
            <a:gd name="connsiteY5" fmla="*/ 0 h 1144834"/>
            <a:gd name="connsiteX0" fmla="*/ 0 w 3398921"/>
            <a:gd name="connsiteY0" fmla="*/ 1144834 h 1144834"/>
            <a:gd name="connsiteX1" fmla="*/ 407348 w 3398921"/>
            <a:gd name="connsiteY1" fmla="*/ 910206 h 1144834"/>
            <a:gd name="connsiteX2" fmla="*/ 1257029 w 3398921"/>
            <a:gd name="connsiteY2" fmla="*/ 485343 h 1144834"/>
            <a:gd name="connsiteX3" fmla="*/ 2124591 w 3398921"/>
            <a:gd name="connsiteY3" fmla="*/ 221747 h 1144834"/>
            <a:gd name="connsiteX4" fmla="*/ 2832163 w 3398921"/>
            <a:gd name="connsiteY4" fmla="*/ 89184 h 1144834"/>
            <a:gd name="connsiteX5" fmla="*/ 3398921 w 3398921"/>
            <a:gd name="connsiteY5" fmla="*/ 0 h 1144834"/>
            <a:gd name="connsiteX0" fmla="*/ 0 w 3398921"/>
            <a:gd name="connsiteY0" fmla="*/ 1118516 h 1118516"/>
            <a:gd name="connsiteX1" fmla="*/ 407348 w 3398921"/>
            <a:gd name="connsiteY1" fmla="*/ 910206 h 1118516"/>
            <a:gd name="connsiteX2" fmla="*/ 1257029 w 3398921"/>
            <a:gd name="connsiteY2" fmla="*/ 485343 h 1118516"/>
            <a:gd name="connsiteX3" fmla="*/ 2124591 w 3398921"/>
            <a:gd name="connsiteY3" fmla="*/ 221747 h 1118516"/>
            <a:gd name="connsiteX4" fmla="*/ 2832163 w 3398921"/>
            <a:gd name="connsiteY4" fmla="*/ 89184 h 1118516"/>
            <a:gd name="connsiteX5" fmla="*/ 3398921 w 3398921"/>
            <a:gd name="connsiteY5" fmla="*/ 0 h 1118516"/>
            <a:gd name="connsiteX0" fmla="*/ 0 w 3398921"/>
            <a:gd name="connsiteY0" fmla="*/ 1118516 h 1118516"/>
            <a:gd name="connsiteX1" fmla="*/ 592263 w 3398921"/>
            <a:gd name="connsiteY1" fmla="*/ 791775 h 1118516"/>
            <a:gd name="connsiteX2" fmla="*/ 1257029 w 3398921"/>
            <a:gd name="connsiteY2" fmla="*/ 485343 h 1118516"/>
            <a:gd name="connsiteX3" fmla="*/ 2124591 w 3398921"/>
            <a:gd name="connsiteY3" fmla="*/ 221747 h 1118516"/>
            <a:gd name="connsiteX4" fmla="*/ 2832163 w 3398921"/>
            <a:gd name="connsiteY4" fmla="*/ 89184 h 1118516"/>
            <a:gd name="connsiteX5" fmla="*/ 3398921 w 3398921"/>
            <a:gd name="connsiteY5" fmla="*/ 0 h 1118516"/>
            <a:gd name="connsiteX0" fmla="*/ 0 w 3398921"/>
            <a:gd name="connsiteY0" fmla="*/ 1118516 h 1118516"/>
            <a:gd name="connsiteX1" fmla="*/ 592263 w 3398921"/>
            <a:gd name="connsiteY1" fmla="*/ 791775 h 1118516"/>
            <a:gd name="connsiteX2" fmla="*/ 1257029 w 3398921"/>
            <a:gd name="connsiteY2" fmla="*/ 485343 h 1118516"/>
            <a:gd name="connsiteX3" fmla="*/ 2124591 w 3398921"/>
            <a:gd name="connsiteY3" fmla="*/ 221747 h 1118516"/>
            <a:gd name="connsiteX4" fmla="*/ 2832163 w 3398921"/>
            <a:gd name="connsiteY4" fmla="*/ 89184 h 1118516"/>
            <a:gd name="connsiteX5" fmla="*/ 3398921 w 3398921"/>
            <a:gd name="connsiteY5" fmla="*/ 0 h 1118516"/>
            <a:gd name="connsiteX0" fmla="*/ 0 w 3398921"/>
            <a:gd name="connsiteY0" fmla="*/ 1118516 h 1118516"/>
            <a:gd name="connsiteX1" fmla="*/ 636291 w 3398921"/>
            <a:gd name="connsiteY1" fmla="*/ 739139 h 1118516"/>
            <a:gd name="connsiteX2" fmla="*/ 1257029 w 3398921"/>
            <a:gd name="connsiteY2" fmla="*/ 485343 h 1118516"/>
            <a:gd name="connsiteX3" fmla="*/ 2124591 w 3398921"/>
            <a:gd name="connsiteY3" fmla="*/ 221747 h 1118516"/>
            <a:gd name="connsiteX4" fmla="*/ 2832163 w 3398921"/>
            <a:gd name="connsiteY4" fmla="*/ 89184 h 1118516"/>
            <a:gd name="connsiteX5" fmla="*/ 3398921 w 3398921"/>
            <a:gd name="connsiteY5" fmla="*/ 0 h 1118516"/>
            <a:gd name="connsiteX0" fmla="*/ 0 w 3398921"/>
            <a:gd name="connsiteY0" fmla="*/ 1118516 h 1118516"/>
            <a:gd name="connsiteX1" fmla="*/ 689124 w 3398921"/>
            <a:gd name="connsiteY1" fmla="*/ 804934 h 1118516"/>
            <a:gd name="connsiteX2" fmla="*/ 1257029 w 3398921"/>
            <a:gd name="connsiteY2" fmla="*/ 485343 h 1118516"/>
            <a:gd name="connsiteX3" fmla="*/ 2124591 w 3398921"/>
            <a:gd name="connsiteY3" fmla="*/ 221747 h 1118516"/>
            <a:gd name="connsiteX4" fmla="*/ 2832163 w 3398921"/>
            <a:gd name="connsiteY4" fmla="*/ 89184 h 1118516"/>
            <a:gd name="connsiteX5" fmla="*/ 3398921 w 3398921"/>
            <a:gd name="connsiteY5" fmla="*/ 0 h 1118516"/>
            <a:gd name="connsiteX0" fmla="*/ 0 w 3398921"/>
            <a:gd name="connsiteY0" fmla="*/ 1118516 h 1118516"/>
            <a:gd name="connsiteX1" fmla="*/ 689124 w 3398921"/>
            <a:gd name="connsiteY1" fmla="*/ 804934 h 1118516"/>
            <a:gd name="connsiteX2" fmla="*/ 1371501 w 3398921"/>
            <a:gd name="connsiteY2" fmla="*/ 577456 h 1118516"/>
            <a:gd name="connsiteX3" fmla="*/ 2124591 w 3398921"/>
            <a:gd name="connsiteY3" fmla="*/ 221747 h 1118516"/>
            <a:gd name="connsiteX4" fmla="*/ 2832163 w 3398921"/>
            <a:gd name="connsiteY4" fmla="*/ 89184 h 1118516"/>
            <a:gd name="connsiteX5" fmla="*/ 3398921 w 3398921"/>
            <a:gd name="connsiteY5" fmla="*/ 0 h 1118516"/>
            <a:gd name="connsiteX0" fmla="*/ 0 w 3398921"/>
            <a:gd name="connsiteY0" fmla="*/ 1118516 h 1118516"/>
            <a:gd name="connsiteX1" fmla="*/ 689124 w 3398921"/>
            <a:gd name="connsiteY1" fmla="*/ 804934 h 1118516"/>
            <a:gd name="connsiteX2" fmla="*/ 1371501 w 3398921"/>
            <a:gd name="connsiteY2" fmla="*/ 577456 h 1118516"/>
            <a:gd name="connsiteX3" fmla="*/ 2159813 w 3398921"/>
            <a:gd name="connsiteY3" fmla="*/ 327019 h 1118516"/>
            <a:gd name="connsiteX4" fmla="*/ 2832163 w 3398921"/>
            <a:gd name="connsiteY4" fmla="*/ 89184 h 1118516"/>
            <a:gd name="connsiteX5" fmla="*/ 3398921 w 3398921"/>
            <a:gd name="connsiteY5" fmla="*/ 0 h 1118516"/>
            <a:gd name="connsiteX0" fmla="*/ 0 w 3398921"/>
            <a:gd name="connsiteY0" fmla="*/ 1118516 h 1118516"/>
            <a:gd name="connsiteX1" fmla="*/ 689124 w 3398921"/>
            <a:gd name="connsiteY1" fmla="*/ 804934 h 1118516"/>
            <a:gd name="connsiteX2" fmla="*/ 1371501 w 3398921"/>
            <a:gd name="connsiteY2" fmla="*/ 577456 h 1118516"/>
            <a:gd name="connsiteX3" fmla="*/ 2159813 w 3398921"/>
            <a:gd name="connsiteY3" fmla="*/ 327019 h 1118516"/>
            <a:gd name="connsiteX4" fmla="*/ 2867385 w 3398921"/>
            <a:gd name="connsiteY4" fmla="*/ 141820 h 1118516"/>
            <a:gd name="connsiteX5" fmla="*/ 3398921 w 3398921"/>
            <a:gd name="connsiteY5" fmla="*/ 0 h 1118516"/>
            <a:gd name="connsiteX0" fmla="*/ 0 w 3425337"/>
            <a:gd name="connsiteY0" fmla="*/ 1092198 h 1092198"/>
            <a:gd name="connsiteX1" fmla="*/ 689124 w 3425337"/>
            <a:gd name="connsiteY1" fmla="*/ 778616 h 1092198"/>
            <a:gd name="connsiteX2" fmla="*/ 1371501 w 3425337"/>
            <a:gd name="connsiteY2" fmla="*/ 551138 h 1092198"/>
            <a:gd name="connsiteX3" fmla="*/ 2159813 w 3425337"/>
            <a:gd name="connsiteY3" fmla="*/ 300701 h 1092198"/>
            <a:gd name="connsiteX4" fmla="*/ 2867385 w 3425337"/>
            <a:gd name="connsiteY4" fmla="*/ 115502 h 1092198"/>
            <a:gd name="connsiteX5" fmla="*/ 3425337 w 3425337"/>
            <a:gd name="connsiteY5" fmla="*/ 0 h 1092198"/>
            <a:gd name="connsiteX0" fmla="*/ 0 w 3865618"/>
            <a:gd name="connsiteY0" fmla="*/ 1158000 h 1158000"/>
            <a:gd name="connsiteX1" fmla="*/ 689124 w 3865618"/>
            <a:gd name="connsiteY1" fmla="*/ 844418 h 1158000"/>
            <a:gd name="connsiteX2" fmla="*/ 1371501 w 3865618"/>
            <a:gd name="connsiteY2" fmla="*/ 616940 h 1158000"/>
            <a:gd name="connsiteX3" fmla="*/ 2159813 w 3865618"/>
            <a:gd name="connsiteY3" fmla="*/ 366503 h 1158000"/>
            <a:gd name="connsiteX4" fmla="*/ 2867385 w 3865618"/>
            <a:gd name="connsiteY4" fmla="*/ 181304 h 1158000"/>
            <a:gd name="connsiteX5" fmla="*/ 3865618 w 3865618"/>
            <a:gd name="connsiteY5" fmla="*/ 0 h 1158000"/>
            <a:gd name="connsiteX0" fmla="*/ 0 w 3865618"/>
            <a:gd name="connsiteY0" fmla="*/ 1158000 h 1158000"/>
            <a:gd name="connsiteX1" fmla="*/ 689124 w 3865618"/>
            <a:gd name="connsiteY1" fmla="*/ 883900 h 1158000"/>
            <a:gd name="connsiteX2" fmla="*/ 1371501 w 3865618"/>
            <a:gd name="connsiteY2" fmla="*/ 616940 h 1158000"/>
            <a:gd name="connsiteX3" fmla="*/ 2159813 w 3865618"/>
            <a:gd name="connsiteY3" fmla="*/ 366503 h 1158000"/>
            <a:gd name="connsiteX4" fmla="*/ 2867385 w 3865618"/>
            <a:gd name="connsiteY4" fmla="*/ 181304 h 1158000"/>
            <a:gd name="connsiteX5" fmla="*/ 3865618 w 3865618"/>
            <a:gd name="connsiteY5" fmla="*/ 0 h 1158000"/>
            <a:gd name="connsiteX0" fmla="*/ 0 w 3865618"/>
            <a:gd name="connsiteY0" fmla="*/ 1158000 h 1158000"/>
            <a:gd name="connsiteX1" fmla="*/ 689124 w 3865618"/>
            <a:gd name="connsiteY1" fmla="*/ 883900 h 1158000"/>
            <a:gd name="connsiteX2" fmla="*/ 1397918 w 3865618"/>
            <a:gd name="connsiteY2" fmla="*/ 682742 h 1158000"/>
            <a:gd name="connsiteX3" fmla="*/ 2159813 w 3865618"/>
            <a:gd name="connsiteY3" fmla="*/ 366503 h 1158000"/>
            <a:gd name="connsiteX4" fmla="*/ 2867385 w 3865618"/>
            <a:gd name="connsiteY4" fmla="*/ 181304 h 1158000"/>
            <a:gd name="connsiteX5" fmla="*/ 3865618 w 3865618"/>
            <a:gd name="connsiteY5" fmla="*/ 0 h 1158000"/>
            <a:gd name="connsiteX0" fmla="*/ 0 w 3865618"/>
            <a:gd name="connsiteY0" fmla="*/ 1158000 h 1158000"/>
            <a:gd name="connsiteX1" fmla="*/ 689124 w 3865618"/>
            <a:gd name="connsiteY1" fmla="*/ 883900 h 1158000"/>
            <a:gd name="connsiteX2" fmla="*/ 1397918 w 3865618"/>
            <a:gd name="connsiteY2" fmla="*/ 682742 h 1158000"/>
            <a:gd name="connsiteX3" fmla="*/ 2177424 w 3865618"/>
            <a:gd name="connsiteY3" fmla="*/ 471785 h 1158000"/>
            <a:gd name="connsiteX4" fmla="*/ 2867385 w 3865618"/>
            <a:gd name="connsiteY4" fmla="*/ 181304 h 1158000"/>
            <a:gd name="connsiteX5" fmla="*/ 3865618 w 3865618"/>
            <a:gd name="connsiteY5" fmla="*/ 0 h 1158000"/>
            <a:gd name="connsiteX0" fmla="*/ 0 w 3865618"/>
            <a:gd name="connsiteY0" fmla="*/ 1158000 h 1158000"/>
            <a:gd name="connsiteX1" fmla="*/ 689124 w 3865618"/>
            <a:gd name="connsiteY1" fmla="*/ 883900 h 1158000"/>
            <a:gd name="connsiteX2" fmla="*/ 1397918 w 3865618"/>
            <a:gd name="connsiteY2" fmla="*/ 682742 h 1158000"/>
            <a:gd name="connsiteX3" fmla="*/ 2177424 w 3865618"/>
            <a:gd name="connsiteY3" fmla="*/ 471785 h 1158000"/>
            <a:gd name="connsiteX4" fmla="*/ 2902608 w 3865618"/>
            <a:gd name="connsiteY4" fmla="*/ 352389 h 1158000"/>
            <a:gd name="connsiteX5" fmla="*/ 3865618 w 3865618"/>
            <a:gd name="connsiteY5" fmla="*/ 0 h 1158000"/>
            <a:gd name="connsiteX0" fmla="*/ 0 w 3892035"/>
            <a:gd name="connsiteY0" fmla="*/ 894793 h 894793"/>
            <a:gd name="connsiteX1" fmla="*/ 689124 w 3892035"/>
            <a:gd name="connsiteY1" fmla="*/ 620693 h 894793"/>
            <a:gd name="connsiteX2" fmla="*/ 1397918 w 3892035"/>
            <a:gd name="connsiteY2" fmla="*/ 419535 h 894793"/>
            <a:gd name="connsiteX3" fmla="*/ 2177424 w 3892035"/>
            <a:gd name="connsiteY3" fmla="*/ 208578 h 894793"/>
            <a:gd name="connsiteX4" fmla="*/ 2902608 w 3892035"/>
            <a:gd name="connsiteY4" fmla="*/ 89182 h 894793"/>
            <a:gd name="connsiteX5" fmla="*/ 3892035 w 3892035"/>
            <a:gd name="connsiteY5" fmla="*/ 0 h 894793"/>
            <a:gd name="connsiteX0" fmla="*/ 0 w 3715925"/>
            <a:gd name="connsiteY0" fmla="*/ 2526638 h 2526638"/>
            <a:gd name="connsiteX1" fmla="*/ 513014 w 3715925"/>
            <a:gd name="connsiteY1" fmla="*/ 620693 h 2526638"/>
            <a:gd name="connsiteX2" fmla="*/ 1221808 w 3715925"/>
            <a:gd name="connsiteY2" fmla="*/ 419535 h 2526638"/>
            <a:gd name="connsiteX3" fmla="*/ 2001314 w 3715925"/>
            <a:gd name="connsiteY3" fmla="*/ 208578 h 2526638"/>
            <a:gd name="connsiteX4" fmla="*/ 2726498 w 3715925"/>
            <a:gd name="connsiteY4" fmla="*/ 89182 h 2526638"/>
            <a:gd name="connsiteX5" fmla="*/ 3715925 w 3715925"/>
            <a:gd name="connsiteY5" fmla="*/ 0 h 2526638"/>
            <a:gd name="connsiteX0" fmla="*/ 0 w 3715925"/>
            <a:gd name="connsiteY0" fmla="*/ 2526638 h 2526638"/>
            <a:gd name="connsiteX1" fmla="*/ 662708 w 3715925"/>
            <a:gd name="connsiteY1" fmla="*/ 1541896 h 2526638"/>
            <a:gd name="connsiteX2" fmla="*/ 1221808 w 3715925"/>
            <a:gd name="connsiteY2" fmla="*/ 419535 h 2526638"/>
            <a:gd name="connsiteX3" fmla="*/ 2001314 w 3715925"/>
            <a:gd name="connsiteY3" fmla="*/ 208578 h 2526638"/>
            <a:gd name="connsiteX4" fmla="*/ 2726498 w 3715925"/>
            <a:gd name="connsiteY4" fmla="*/ 89182 h 2526638"/>
            <a:gd name="connsiteX5" fmla="*/ 3715925 w 3715925"/>
            <a:gd name="connsiteY5" fmla="*/ 0 h 2526638"/>
            <a:gd name="connsiteX0" fmla="*/ 0 w 3715925"/>
            <a:gd name="connsiteY0" fmla="*/ 2526638 h 2526638"/>
            <a:gd name="connsiteX1" fmla="*/ 662708 w 3715925"/>
            <a:gd name="connsiteY1" fmla="*/ 1541896 h 2526638"/>
            <a:gd name="connsiteX2" fmla="*/ 1485973 w 3715925"/>
            <a:gd name="connsiteY2" fmla="*/ 880136 h 2526638"/>
            <a:gd name="connsiteX3" fmla="*/ 2001314 w 3715925"/>
            <a:gd name="connsiteY3" fmla="*/ 208578 h 2526638"/>
            <a:gd name="connsiteX4" fmla="*/ 2726498 w 3715925"/>
            <a:gd name="connsiteY4" fmla="*/ 89182 h 2526638"/>
            <a:gd name="connsiteX5" fmla="*/ 3715925 w 3715925"/>
            <a:gd name="connsiteY5" fmla="*/ 0 h 2526638"/>
            <a:gd name="connsiteX0" fmla="*/ 0 w 3715925"/>
            <a:gd name="connsiteY0" fmla="*/ 2526638 h 2526638"/>
            <a:gd name="connsiteX1" fmla="*/ 662708 w 3715925"/>
            <a:gd name="connsiteY1" fmla="*/ 1541896 h 2526638"/>
            <a:gd name="connsiteX2" fmla="*/ 1485973 w 3715925"/>
            <a:gd name="connsiteY2" fmla="*/ 880136 h 2526638"/>
            <a:gd name="connsiteX3" fmla="*/ 2133396 w 3715925"/>
            <a:gd name="connsiteY3" fmla="*/ 563899 h 2526638"/>
            <a:gd name="connsiteX4" fmla="*/ 2726498 w 3715925"/>
            <a:gd name="connsiteY4" fmla="*/ 89182 h 2526638"/>
            <a:gd name="connsiteX5" fmla="*/ 3715925 w 3715925"/>
            <a:gd name="connsiteY5" fmla="*/ 0 h 2526638"/>
            <a:gd name="connsiteX0" fmla="*/ 0 w 3715925"/>
            <a:gd name="connsiteY0" fmla="*/ 2526638 h 2526638"/>
            <a:gd name="connsiteX1" fmla="*/ 662708 w 3715925"/>
            <a:gd name="connsiteY1" fmla="*/ 1541896 h 2526638"/>
            <a:gd name="connsiteX2" fmla="*/ 1485973 w 3715925"/>
            <a:gd name="connsiteY2" fmla="*/ 880136 h 2526638"/>
            <a:gd name="connsiteX3" fmla="*/ 2133396 w 3715925"/>
            <a:gd name="connsiteY3" fmla="*/ 563899 h 2526638"/>
            <a:gd name="connsiteX4" fmla="*/ 2788137 w 3715925"/>
            <a:gd name="connsiteY4" fmla="*/ 286583 h 2526638"/>
            <a:gd name="connsiteX5" fmla="*/ 3715925 w 3715925"/>
            <a:gd name="connsiteY5" fmla="*/ 0 h 2526638"/>
            <a:gd name="connsiteX0" fmla="*/ 0 w 3698314"/>
            <a:gd name="connsiteY0" fmla="*/ 2395038 h 2395038"/>
            <a:gd name="connsiteX1" fmla="*/ 662708 w 3698314"/>
            <a:gd name="connsiteY1" fmla="*/ 1410296 h 2395038"/>
            <a:gd name="connsiteX2" fmla="*/ 1485973 w 3698314"/>
            <a:gd name="connsiteY2" fmla="*/ 748536 h 2395038"/>
            <a:gd name="connsiteX3" fmla="*/ 2133396 w 3698314"/>
            <a:gd name="connsiteY3" fmla="*/ 432299 h 2395038"/>
            <a:gd name="connsiteX4" fmla="*/ 2788137 w 3698314"/>
            <a:gd name="connsiteY4" fmla="*/ 154983 h 2395038"/>
            <a:gd name="connsiteX5" fmla="*/ 3698314 w 3698314"/>
            <a:gd name="connsiteY5" fmla="*/ 0 h 2395038"/>
            <a:gd name="connsiteX0" fmla="*/ 0 w 3698314"/>
            <a:gd name="connsiteY0" fmla="*/ 2395038 h 2395038"/>
            <a:gd name="connsiteX1" fmla="*/ 662708 w 3698314"/>
            <a:gd name="connsiteY1" fmla="*/ 1410296 h 2395038"/>
            <a:gd name="connsiteX2" fmla="*/ 1485973 w 3698314"/>
            <a:gd name="connsiteY2" fmla="*/ 748536 h 2395038"/>
            <a:gd name="connsiteX3" fmla="*/ 2133396 w 3698314"/>
            <a:gd name="connsiteY3" fmla="*/ 392819 h 2395038"/>
            <a:gd name="connsiteX4" fmla="*/ 2788137 w 3698314"/>
            <a:gd name="connsiteY4" fmla="*/ 154983 h 2395038"/>
            <a:gd name="connsiteX5" fmla="*/ 3698314 w 3698314"/>
            <a:gd name="connsiteY5" fmla="*/ 0 h 2395038"/>
            <a:gd name="connsiteX0" fmla="*/ 0 w 3698314"/>
            <a:gd name="connsiteY0" fmla="*/ 2395038 h 2395038"/>
            <a:gd name="connsiteX1" fmla="*/ 662708 w 3698314"/>
            <a:gd name="connsiteY1" fmla="*/ 1410296 h 2395038"/>
            <a:gd name="connsiteX2" fmla="*/ 1485973 w 3698314"/>
            <a:gd name="connsiteY2" fmla="*/ 748536 h 2395038"/>
            <a:gd name="connsiteX3" fmla="*/ 2133396 w 3698314"/>
            <a:gd name="connsiteY3" fmla="*/ 392819 h 2395038"/>
            <a:gd name="connsiteX4" fmla="*/ 2814554 w 3698314"/>
            <a:gd name="connsiteY4" fmla="*/ 102343 h 2395038"/>
            <a:gd name="connsiteX5" fmla="*/ 3698314 w 3698314"/>
            <a:gd name="connsiteY5" fmla="*/ 0 h 2395038"/>
            <a:gd name="connsiteX0" fmla="*/ 0 w 3671897"/>
            <a:gd name="connsiteY0" fmla="*/ 2513478 h 2513478"/>
            <a:gd name="connsiteX1" fmla="*/ 662708 w 3671897"/>
            <a:gd name="connsiteY1" fmla="*/ 1528736 h 2513478"/>
            <a:gd name="connsiteX2" fmla="*/ 1485973 w 3671897"/>
            <a:gd name="connsiteY2" fmla="*/ 866976 h 2513478"/>
            <a:gd name="connsiteX3" fmla="*/ 2133396 w 3671897"/>
            <a:gd name="connsiteY3" fmla="*/ 511259 h 2513478"/>
            <a:gd name="connsiteX4" fmla="*/ 2814554 w 3671897"/>
            <a:gd name="connsiteY4" fmla="*/ 220783 h 2513478"/>
            <a:gd name="connsiteX5" fmla="*/ 3671897 w 3671897"/>
            <a:gd name="connsiteY5" fmla="*/ 0 h 2513478"/>
            <a:gd name="connsiteX0" fmla="*/ 0 w 3671897"/>
            <a:gd name="connsiteY0" fmla="*/ 2513478 h 2513478"/>
            <a:gd name="connsiteX1" fmla="*/ 662708 w 3671897"/>
            <a:gd name="connsiteY1" fmla="*/ 1528736 h 2513478"/>
            <a:gd name="connsiteX2" fmla="*/ 1485973 w 3671897"/>
            <a:gd name="connsiteY2" fmla="*/ 866976 h 2513478"/>
            <a:gd name="connsiteX3" fmla="*/ 2133396 w 3671897"/>
            <a:gd name="connsiteY3" fmla="*/ 511259 h 2513478"/>
            <a:gd name="connsiteX4" fmla="*/ 2814554 w 3671897"/>
            <a:gd name="connsiteY4" fmla="*/ 220783 h 2513478"/>
            <a:gd name="connsiteX5" fmla="*/ 3671897 w 3671897"/>
            <a:gd name="connsiteY5" fmla="*/ 0 h 2513478"/>
            <a:gd name="connsiteX0" fmla="*/ 0 w 3671897"/>
            <a:gd name="connsiteY0" fmla="*/ 2513478 h 2513478"/>
            <a:gd name="connsiteX1" fmla="*/ 662708 w 3671897"/>
            <a:gd name="connsiteY1" fmla="*/ 1528736 h 2513478"/>
            <a:gd name="connsiteX2" fmla="*/ 1485973 w 3671897"/>
            <a:gd name="connsiteY2" fmla="*/ 866976 h 2513478"/>
            <a:gd name="connsiteX3" fmla="*/ 2133396 w 3671897"/>
            <a:gd name="connsiteY3" fmla="*/ 511259 h 2513478"/>
            <a:gd name="connsiteX4" fmla="*/ 2814554 w 3671897"/>
            <a:gd name="connsiteY4" fmla="*/ 220783 h 2513478"/>
            <a:gd name="connsiteX5" fmla="*/ 3671897 w 3671897"/>
            <a:gd name="connsiteY5" fmla="*/ 0 h 2513478"/>
            <a:gd name="connsiteX0" fmla="*/ 0 w 3671897"/>
            <a:gd name="connsiteY0" fmla="*/ 2513478 h 2513478"/>
            <a:gd name="connsiteX1" fmla="*/ 662708 w 3671897"/>
            <a:gd name="connsiteY1" fmla="*/ 1528736 h 2513478"/>
            <a:gd name="connsiteX2" fmla="*/ 1485973 w 3671897"/>
            <a:gd name="connsiteY2" fmla="*/ 814335 h 2513478"/>
            <a:gd name="connsiteX3" fmla="*/ 2133396 w 3671897"/>
            <a:gd name="connsiteY3" fmla="*/ 511259 h 2513478"/>
            <a:gd name="connsiteX4" fmla="*/ 2814554 w 3671897"/>
            <a:gd name="connsiteY4" fmla="*/ 220783 h 2513478"/>
            <a:gd name="connsiteX5" fmla="*/ 3671897 w 3671897"/>
            <a:gd name="connsiteY5" fmla="*/ 0 h 2513478"/>
            <a:gd name="connsiteX0" fmla="*/ 0 w 3671897"/>
            <a:gd name="connsiteY0" fmla="*/ 2513478 h 2513478"/>
            <a:gd name="connsiteX1" fmla="*/ 662708 w 3671897"/>
            <a:gd name="connsiteY1" fmla="*/ 1528736 h 2513478"/>
            <a:gd name="connsiteX2" fmla="*/ 1485973 w 3671897"/>
            <a:gd name="connsiteY2" fmla="*/ 814335 h 2513478"/>
            <a:gd name="connsiteX3" fmla="*/ 2124590 w 3671897"/>
            <a:gd name="connsiteY3" fmla="*/ 458619 h 2513478"/>
            <a:gd name="connsiteX4" fmla="*/ 2814554 w 3671897"/>
            <a:gd name="connsiteY4" fmla="*/ 220783 h 2513478"/>
            <a:gd name="connsiteX5" fmla="*/ 3671897 w 3671897"/>
            <a:gd name="connsiteY5" fmla="*/ 0 h 2513478"/>
            <a:gd name="connsiteX0" fmla="*/ 0 w 3548620"/>
            <a:gd name="connsiteY0" fmla="*/ 2342397 h 2342397"/>
            <a:gd name="connsiteX1" fmla="*/ 539431 w 3548620"/>
            <a:gd name="connsiteY1" fmla="*/ 1528736 h 2342397"/>
            <a:gd name="connsiteX2" fmla="*/ 1362696 w 3548620"/>
            <a:gd name="connsiteY2" fmla="*/ 814335 h 2342397"/>
            <a:gd name="connsiteX3" fmla="*/ 2001313 w 3548620"/>
            <a:gd name="connsiteY3" fmla="*/ 458619 h 2342397"/>
            <a:gd name="connsiteX4" fmla="*/ 2691277 w 3548620"/>
            <a:gd name="connsiteY4" fmla="*/ 220783 h 2342397"/>
            <a:gd name="connsiteX5" fmla="*/ 3548620 w 3548620"/>
            <a:gd name="connsiteY5" fmla="*/ 0 h 2342397"/>
            <a:gd name="connsiteX0" fmla="*/ 0 w 3548620"/>
            <a:gd name="connsiteY0" fmla="*/ 2342397 h 2342397"/>
            <a:gd name="connsiteX1" fmla="*/ 565847 w 3548620"/>
            <a:gd name="connsiteY1" fmla="*/ 1620856 h 2342397"/>
            <a:gd name="connsiteX2" fmla="*/ 1362696 w 3548620"/>
            <a:gd name="connsiteY2" fmla="*/ 814335 h 2342397"/>
            <a:gd name="connsiteX3" fmla="*/ 2001313 w 3548620"/>
            <a:gd name="connsiteY3" fmla="*/ 458619 h 2342397"/>
            <a:gd name="connsiteX4" fmla="*/ 2691277 w 3548620"/>
            <a:gd name="connsiteY4" fmla="*/ 220783 h 2342397"/>
            <a:gd name="connsiteX5" fmla="*/ 3548620 w 3548620"/>
            <a:gd name="connsiteY5" fmla="*/ 0 h 2342397"/>
            <a:gd name="connsiteX0" fmla="*/ 0 w 3548620"/>
            <a:gd name="connsiteY0" fmla="*/ 2342397 h 2342397"/>
            <a:gd name="connsiteX1" fmla="*/ 565847 w 3548620"/>
            <a:gd name="connsiteY1" fmla="*/ 1620856 h 2342397"/>
            <a:gd name="connsiteX2" fmla="*/ 1389113 w 3548620"/>
            <a:gd name="connsiteY2" fmla="*/ 866975 h 2342397"/>
            <a:gd name="connsiteX3" fmla="*/ 2001313 w 3548620"/>
            <a:gd name="connsiteY3" fmla="*/ 458619 h 2342397"/>
            <a:gd name="connsiteX4" fmla="*/ 2691277 w 3548620"/>
            <a:gd name="connsiteY4" fmla="*/ 220783 h 2342397"/>
            <a:gd name="connsiteX5" fmla="*/ 3548620 w 3548620"/>
            <a:gd name="connsiteY5" fmla="*/ 0 h 2342397"/>
            <a:gd name="connsiteX0" fmla="*/ 0 w 3548620"/>
            <a:gd name="connsiteY0" fmla="*/ 2342397 h 2342397"/>
            <a:gd name="connsiteX1" fmla="*/ 565847 w 3548620"/>
            <a:gd name="connsiteY1" fmla="*/ 1620856 h 2342397"/>
            <a:gd name="connsiteX2" fmla="*/ 1389113 w 3548620"/>
            <a:gd name="connsiteY2" fmla="*/ 866975 h 2342397"/>
            <a:gd name="connsiteX3" fmla="*/ 2027730 w 3548620"/>
            <a:gd name="connsiteY3" fmla="*/ 498099 h 2342397"/>
            <a:gd name="connsiteX4" fmla="*/ 2691277 w 3548620"/>
            <a:gd name="connsiteY4" fmla="*/ 220783 h 2342397"/>
            <a:gd name="connsiteX5" fmla="*/ 3548620 w 3548620"/>
            <a:gd name="connsiteY5" fmla="*/ 0 h 2342397"/>
            <a:gd name="connsiteX0" fmla="*/ 0 w 3566231"/>
            <a:gd name="connsiteY0" fmla="*/ 2289757 h 2289757"/>
            <a:gd name="connsiteX1" fmla="*/ 565847 w 3566231"/>
            <a:gd name="connsiteY1" fmla="*/ 1568216 h 2289757"/>
            <a:gd name="connsiteX2" fmla="*/ 1389113 w 3566231"/>
            <a:gd name="connsiteY2" fmla="*/ 814335 h 2289757"/>
            <a:gd name="connsiteX3" fmla="*/ 2027730 w 3566231"/>
            <a:gd name="connsiteY3" fmla="*/ 445459 h 2289757"/>
            <a:gd name="connsiteX4" fmla="*/ 2691277 w 3566231"/>
            <a:gd name="connsiteY4" fmla="*/ 168143 h 2289757"/>
            <a:gd name="connsiteX5" fmla="*/ 3566231 w 3566231"/>
            <a:gd name="connsiteY5" fmla="*/ 0 h 2289757"/>
            <a:gd name="connsiteX0" fmla="*/ 0 w 3575037"/>
            <a:gd name="connsiteY0" fmla="*/ 2421357 h 2421357"/>
            <a:gd name="connsiteX1" fmla="*/ 565847 w 3575037"/>
            <a:gd name="connsiteY1" fmla="*/ 1699816 h 2421357"/>
            <a:gd name="connsiteX2" fmla="*/ 1389113 w 3575037"/>
            <a:gd name="connsiteY2" fmla="*/ 945935 h 2421357"/>
            <a:gd name="connsiteX3" fmla="*/ 2027730 w 3575037"/>
            <a:gd name="connsiteY3" fmla="*/ 577059 h 2421357"/>
            <a:gd name="connsiteX4" fmla="*/ 2691277 w 3575037"/>
            <a:gd name="connsiteY4" fmla="*/ 299743 h 2421357"/>
            <a:gd name="connsiteX5" fmla="*/ 3575037 w 3575037"/>
            <a:gd name="connsiteY5" fmla="*/ 0 h 2421357"/>
            <a:gd name="connsiteX0" fmla="*/ 0 w 3575037"/>
            <a:gd name="connsiteY0" fmla="*/ 2421357 h 2421357"/>
            <a:gd name="connsiteX1" fmla="*/ 565847 w 3575037"/>
            <a:gd name="connsiteY1" fmla="*/ 1699816 h 2421357"/>
            <a:gd name="connsiteX2" fmla="*/ 1389113 w 3575037"/>
            <a:gd name="connsiteY2" fmla="*/ 945935 h 2421357"/>
            <a:gd name="connsiteX3" fmla="*/ 2027730 w 3575037"/>
            <a:gd name="connsiteY3" fmla="*/ 577059 h 2421357"/>
            <a:gd name="connsiteX4" fmla="*/ 2691277 w 3575037"/>
            <a:gd name="connsiteY4" fmla="*/ 299743 h 2421357"/>
            <a:gd name="connsiteX5" fmla="*/ 3575037 w 3575037"/>
            <a:gd name="connsiteY5" fmla="*/ 0 h 2421357"/>
            <a:gd name="connsiteX0" fmla="*/ 0 w 3671898"/>
            <a:gd name="connsiteY0" fmla="*/ 1065873 h 1700203"/>
            <a:gd name="connsiteX1" fmla="*/ 662708 w 3671898"/>
            <a:gd name="connsiteY1" fmla="*/ 1699816 h 1700203"/>
            <a:gd name="connsiteX2" fmla="*/ 1485974 w 3671898"/>
            <a:gd name="connsiteY2" fmla="*/ 945935 h 1700203"/>
            <a:gd name="connsiteX3" fmla="*/ 2124591 w 3671898"/>
            <a:gd name="connsiteY3" fmla="*/ 577059 h 1700203"/>
            <a:gd name="connsiteX4" fmla="*/ 2788138 w 3671898"/>
            <a:gd name="connsiteY4" fmla="*/ 299743 h 1700203"/>
            <a:gd name="connsiteX5" fmla="*/ 3671898 w 3671898"/>
            <a:gd name="connsiteY5" fmla="*/ 0 h 1700203"/>
            <a:gd name="connsiteX0" fmla="*/ 0 w 3671898"/>
            <a:gd name="connsiteY0" fmla="*/ 1065873 h 1065873"/>
            <a:gd name="connsiteX1" fmla="*/ 1006122 w 3671898"/>
            <a:gd name="connsiteY1" fmla="*/ 410132 h 1065873"/>
            <a:gd name="connsiteX2" fmla="*/ 1485974 w 3671898"/>
            <a:gd name="connsiteY2" fmla="*/ 945935 h 1065873"/>
            <a:gd name="connsiteX3" fmla="*/ 2124591 w 3671898"/>
            <a:gd name="connsiteY3" fmla="*/ 577059 h 1065873"/>
            <a:gd name="connsiteX4" fmla="*/ 2788138 w 3671898"/>
            <a:gd name="connsiteY4" fmla="*/ 299743 h 1065873"/>
            <a:gd name="connsiteX5" fmla="*/ 3671898 w 3671898"/>
            <a:gd name="connsiteY5" fmla="*/ 0 h 1065873"/>
            <a:gd name="connsiteX0" fmla="*/ 0 w 3671898"/>
            <a:gd name="connsiteY0" fmla="*/ 1065873 h 1065873"/>
            <a:gd name="connsiteX1" fmla="*/ 1006122 w 3671898"/>
            <a:gd name="connsiteY1" fmla="*/ 410132 h 1065873"/>
            <a:gd name="connsiteX2" fmla="*/ 1618056 w 3671898"/>
            <a:gd name="connsiteY2" fmla="*/ 90533 h 1065873"/>
            <a:gd name="connsiteX3" fmla="*/ 2124591 w 3671898"/>
            <a:gd name="connsiteY3" fmla="*/ 577059 h 1065873"/>
            <a:gd name="connsiteX4" fmla="*/ 2788138 w 3671898"/>
            <a:gd name="connsiteY4" fmla="*/ 299743 h 1065873"/>
            <a:gd name="connsiteX5" fmla="*/ 3671898 w 3671898"/>
            <a:gd name="connsiteY5" fmla="*/ 0 h 1065873"/>
            <a:gd name="connsiteX0" fmla="*/ 0 w 3671898"/>
            <a:gd name="connsiteY0" fmla="*/ 1360178 h 1360178"/>
            <a:gd name="connsiteX1" fmla="*/ 1006122 w 3671898"/>
            <a:gd name="connsiteY1" fmla="*/ 704437 h 1360178"/>
            <a:gd name="connsiteX2" fmla="*/ 1618056 w 3671898"/>
            <a:gd name="connsiteY2" fmla="*/ 384838 h 1360178"/>
            <a:gd name="connsiteX3" fmla="*/ 2327118 w 3671898"/>
            <a:gd name="connsiteY3" fmla="*/ 2802 h 1360178"/>
            <a:gd name="connsiteX4" fmla="*/ 2788138 w 3671898"/>
            <a:gd name="connsiteY4" fmla="*/ 594048 h 1360178"/>
            <a:gd name="connsiteX5" fmla="*/ 3671898 w 3671898"/>
            <a:gd name="connsiteY5" fmla="*/ 294305 h 1360178"/>
            <a:gd name="connsiteX0" fmla="*/ 0 w 3671898"/>
            <a:gd name="connsiteY0" fmla="*/ 1538947 h 1538947"/>
            <a:gd name="connsiteX1" fmla="*/ 1006122 w 3671898"/>
            <a:gd name="connsiteY1" fmla="*/ 883206 h 1538947"/>
            <a:gd name="connsiteX2" fmla="*/ 1618056 w 3671898"/>
            <a:gd name="connsiteY2" fmla="*/ 563607 h 1538947"/>
            <a:gd name="connsiteX3" fmla="*/ 2327118 w 3671898"/>
            <a:gd name="connsiteY3" fmla="*/ 181571 h 1538947"/>
            <a:gd name="connsiteX4" fmla="*/ 3025887 w 3671898"/>
            <a:gd name="connsiteY4" fmla="*/ 9535 h 1538947"/>
            <a:gd name="connsiteX5" fmla="*/ 3671898 w 3671898"/>
            <a:gd name="connsiteY5" fmla="*/ 473074 h 1538947"/>
            <a:gd name="connsiteX0" fmla="*/ 0 w 3663092"/>
            <a:gd name="connsiteY0" fmla="*/ 1750195 h 1750195"/>
            <a:gd name="connsiteX1" fmla="*/ 1006122 w 3663092"/>
            <a:gd name="connsiteY1" fmla="*/ 1094454 h 1750195"/>
            <a:gd name="connsiteX2" fmla="*/ 1618056 w 3663092"/>
            <a:gd name="connsiteY2" fmla="*/ 774855 h 1750195"/>
            <a:gd name="connsiteX3" fmla="*/ 2327118 w 3663092"/>
            <a:gd name="connsiteY3" fmla="*/ 392819 h 1750195"/>
            <a:gd name="connsiteX4" fmla="*/ 3025887 w 3663092"/>
            <a:gd name="connsiteY4" fmla="*/ 220783 h 1750195"/>
            <a:gd name="connsiteX5" fmla="*/ 3663092 w 3663092"/>
            <a:gd name="connsiteY5" fmla="*/ 0 h 1750195"/>
            <a:gd name="connsiteX0" fmla="*/ 0 w 3548620"/>
            <a:gd name="connsiteY0" fmla="*/ 1618595 h 1618595"/>
            <a:gd name="connsiteX1" fmla="*/ 891650 w 3548620"/>
            <a:gd name="connsiteY1" fmla="*/ 1094454 h 1618595"/>
            <a:gd name="connsiteX2" fmla="*/ 1503584 w 3548620"/>
            <a:gd name="connsiteY2" fmla="*/ 774855 h 1618595"/>
            <a:gd name="connsiteX3" fmla="*/ 2212646 w 3548620"/>
            <a:gd name="connsiteY3" fmla="*/ 392819 h 1618595"/>
            <a:gd name="connsiteX4" fmla="*/ 2911415 w 3548620"/>
            <a:gd name="connsiteY4" fmla="*/ 220783 h 1618595"/>
            <a:gd name="connsiteX5" fmla="*/ 3548620 w 3548620"/>
            <a:gd name="connsiteY5" fmla="*/ 0 h 1618595"/>
            <a:gd name="connsiteX0" fmla="*/ 0 w 3548620"/>
            <a:gd name="connsiteY0" fmla="*/ 1618595 h 1618595"/>
            <a:gd name="connsiteX1" fmla="*/ 680318 w 3548620"/>
            <a:gd name="connsiteY1" fmla="*/ 1186574 h 1618595"/>
            <a:gd name="connsiteX2" fmla="*/ 1503584 w 3548620"/>
            <a:gd name="connsiteY2" fmla="*/ 774855 h 1618595"/>
            <a:gd name="connsiteX3" fmla="*/ 2212646 w 3548620"/>
            <a:gd name="connsiteY3" fmla="*/ 392819 h 1618595"/>
            <a:gd name="connsiteX4" fmla="*/ 2911415 w 3548620"/>
            <a:gd name="connsiteY4" fmla="*/ 220783 h 1618595"/>
            <a:gd name="connsiteX5" fmla="*/ 3548620 w 3548620"/>
            <a:gd name="connsiteY5" fmla="*/ 0 h 1618595"/>
            <a:gd name="connsiteX0" fmla="*/ 0 w 3548620"/>
            <a:gd name="connsiteY0" fmla="*/ 1618595 h 1618595"/>
            <a:gd name="connsiteX1" fmla="*/ 680318 w 3548620"/>
            <a:gd name="connsiteY1" fmla="*/ 1147094 h 1618595"/>
            <a:gd name="connsiteX2" fmla="*/ 1503584 w 3548620"/>
            <a:gd name="connsiteY2" fmla="*/ 774855 h 1618595"/>
            <a:gd name="connsiteX3" fmla="*/ 2212646 w 3548620"/>
            <a:gd name="connsiteY3" fmla="*/ 392819 h 1618595"/>
            <a:gd name="connsiteX4" fmla="*/ 2911415 w 3548620"/>
            <a:gd name="connsiteY4" fmla="*/ 220783 h 1618595"/>
            <a:gd name="connsiteX5" fmla="*/ 3548620 w 3548620"/>
            <a:gd name="connsiteY5" fmla="*/ 0 h 1618595"/>
            <a:gd name="connsiteX0" fmla="*/ 0 w 3548620"/>
            <a:gd name="connsiteY0" fmla="*/ 1618595 h 1618595"/>
            <a:gd name="connsiteX1" fmla="*/ 680318 w 3548620"/>
            <a:gd name="connsiteY1" fmla="*/ 1147094 h 1618595"/>
            <a:gd name="connsiteX2" fmla="*/ 1503584 w 3548620"/>
            <a:gd name="connsiteY2" fmla="*/ 722215 h 1618595"/>
            <a:gd name="connsiteX3" fmla="*/ 2212646 w 3548620"/>
            <a:gd name="connsiteY3" fmla="*/ 392819 h 1618595"/>
            <a:gd name="connsiteX4" fmla="*/ 2911415 w 3548620"/>
            <a:gd name="connsiteY4" fmla="*/ 220783 h 1618595"/>
            <a:gd name="connsiteX5" fmla="*/ 3548620 w 3548620"/>
            <a:gd name="connsiteY5" fmla="*/ 0 h 1618595"/>
            <a:gd name="connsiteX0" fmla="*/ 0 w 3548620"/>
            <a:gd name="connsiteY0" fmla="*/ 1618595 h 1618595"/>
            <a:gd name="connsiteX1" fmla="*/ 680318 w 3548620"/>
            <a:gd name="connsiteY1" fmla="*/ 1147094 h 1618595"/>
            <a:gd name="connsiteX2" fmla="*/ 1503584 w 3548620"/>
            <a:gd name="connsiteY2" fmla="*/ 722215 h 1618595"/>
            <a:gd name="connsiteX3" fmla="*/ 2230258 w 3548620"/>
            <a:gd name="connsiteY3" fmla="*/ 432299 h 1618595"/>
            <a:gd name="connsiteX4" fmla="*/ 2911415 w 3548620"/>
            <a:gd name="connsiteY4" fmla="*/ 220783 h 1618595"/>
            <a:gd name="connsiteX5" fmla="*/ 3548620 w 3548620"/>
            <a:gd name="connsiteY5" fmla="*/ 0 h 1618595"/>
            <a:gd name="connsiteX0" fmla="*/ 0 w 3548620"/>
            <a:gd name="connsiteY0" fmla="*/ 1526475 h 1526475"/>
            <a:gd name="connsiteX1" fmla="*/ 680318 w 3548620"/>
            <a:gd name="connsiteY1" fmla="*/ 1054974 h 1526475"/>
            <a:gd name="connsiteX2" fmla="*/ 1503584 w 3548620"/>
            <a:gd name="connsiteY2" fmla="*/ 630095 h 1526475"/>
            <a:gd name="connsiteX3" fmla="*/ 2230258 w 3548620"/>
            <a:gd name="connsiteY3" fmla="*/ 340179 h 1526475"/>
            <a:gd name="connsiteX4" fmla="*/ 2911415 w 3548620"/>
            <a:gd name="connsiteY4" fmla="*/ 128663 h 1526475"/>
            <a:gd name="connsiteX5" fmla="*/ 3548620 w 3548620"/>
            <a:gd name="connsiteY5" fmla="*/ 0 h 1526475"/>
            <a:gd name="connsiteX0" fmla="*/ 0 w 3548620"/>
            <a:gd name="connsiteY0" fmla="*/ 1653479 h 1653479"/>
            <a:gd name="connsiteX1" fmla="*/ 680318 w 3548620"/>
            <a:gd name="connsiteY1" fmla="*/ 1054974 h 1653479"/>
            <a:gd name="connsiteX2" fmla="*/ 1503584 w 3548620"/>
            <a:gd name="connsiteY2" fmla="*/ 630095 h 1653479"/>
            <a:gd name="connsiteX3" fmla="*/ 2230258 w 3548620"/>
            <a:gd name="connsiteY3" fmla="*/ 340179 h 1653479"/>
            <a:gd name="connsiteX4" fmla="*/ 2911415 w 3548620"/>
            <a:gd name="connsiteY4" fmla="*/ 128663 h 1653479"/>
            <a:gd name="connsiteX5" fmla="*/ 3548620 w 3548620"/>
            <a:gd name="connsiteY5" fmla="*/ 0 h 1653479"/>
            <a:gd name="connsiteX0" fmla="*/ 0 w 3548620"/>
            <a:gd name="connsiteY0" fmla="*/ 1653479 h 1653479"/>
            <a:gd name="connsiteX1" fmla="*/ 691689 w 3548620"/>
            <a:gd name="connsiteY1" fmla="*/ 1118476 h 1653479"/>
            <a:gd name="connsiteX2" fmla="*/ 1503584 w 3548620"/>
            <a:gd name="connsiteY2" fmla="*/ 630095 h 1653479"/>
            <a:gd name="connsiteX3" fmla="*/ 2230258 w 3548620"/>
            <a:gd name="connsiteY3" fmla="*/ 340179 h 1653479"/>
            <a:gd name="connsiteX4" fmla="*/ 2911415 w 3548620"/>
            <a:gd name="connsiteY4" fmla="*/ 128663 h 1653479"/>
            <a:gd name="connsiteX5" fmla="*/ 3548620 w 3548620"/>
            <a:gd name="connsiteY5" fmla="*/ 0 h 1653479"/>
            <a:gd name="connsiteX0" fmla="*/ 0 w 3548620"/>
            <a:gd name="connsiteY0" fmla="*/ 1653479 h 1653479"/>
            <a:gd name="connsiteX1" fmla="*/ 691689 w 3548620"/>
            <a:gd name="connsiteY1" fmla="*/ 1118476 h 1653479"/>
            <a:gd name="connsiteX2" fmla="*/ 1503584 w 3548620"/>
            <a:gd name="connsiteY2" fmla="*/ 630095 h 1653479"/>
            <a:gd name="connsiteX3" fmla="*/ 2230258 w 3548620"/>
            <a:gd name="connsiteY3" fmla="*/ 340179 h 1653479"/>
            <a:gd name="connsiteX4" fmla="*/ 2911415 w 3548620"/>
            <a:gd name="connsiteY4" fmla="*/ 95259 h 1653479"/>
            <a:gd name="connsiteX5" fmla="*/ 3548620 w 3548620"/>
            <a:gd name="connsiteY5" fmla="*/ 0 h 1653479"/>
            <a:gd name="connsiteX0" fmla="*/ 0 w 3548620"/>
            <a:gd name="connsiteY0" fmla="*/ 1653479 h 1653479"/>
            <a:gd name="connsiteX1" fmla="*/ 691689 w 3548620"/>
            <a:gd name="connsiteY1" fmla="*/ 1118476 h 1653479"/>
            <a:gd name="connsiteX2" fmla="*/ 1503584 w 3548620"/>
            <a:gd name="connsiteY2" fmla="*/ 630095 h 1653479"/>
            <a:gd name="connsiteX3" fmla="*/ 2230258 w 3548620"/>
            <a:gd name="connsiteY3" fmla="*/ 319302 h 1653479"/>
            <a:gd name="connsiteX4" fmla="*/ 2911415 w 3548620"/>
            <a:gd name="connsiteY4" fmla="*/ 95259 h 1653479"/>
            <a:gd name="connsiteX5" fmla="*/ 3548620 w 3548620"/>
            <a:gd name="connsiteY5" fmla="*/ 0 h 1653479"/>
            <a:gd name="connsiteX0" fmla="*/ 0 w 3548620"/>
            <a:gd name="connsiteY0" fmla="*/ 1653479 h 1653479"/>
            <a:gd name="connsiteX1" fmla="*/ 611700 w 3548620"/>
            <a:gd name="connsiteY1" fmla="*/ 1126827 h 1653479"/>
            <a:gd name="connsiteX2" fmla="*/ 1503584 w 3548620"/>
            <a:gd name="connsiteY2" fmla="*/ 630095 h 1653479"/>
            <a:gd name="connsiteX3" fmla="*/ 2230258 w 3548620"/>
            <a:gd name="connsiteY3" fmla="*/ 319302 h 1653479"/>
            <a:gd name="connsiteX4" fmla="*/ 2911415 w 3548620"/>
            <a:gd name="connsiteY4" fmla="*/ 95259 h 1653479"/>
            <a:gd name="connsiteX5" fmla="*/ 3548620 w 3548620"/>
            <a:gd name="connsiteY5" fmla="*/ 0 h 1653479"/>
            <a:gd name="connsiteX0" fmla="*/ 0 w 3548620"/>
            <a:gd name="connsiteY0" fmla="*/ 1653479 h 1653479"/>
            <a:gd name="connsiteX1" fmla="*/ 611700 w 3548620"/>
            <a:gd name="connsiteY1" fmla="*/ 1126827 h 1653479"/>
            <a:gd name="connsiteX2" fmla="*/ 1474497 w 3548620"/>
            <a:gd name="connsiteY2" fmla="*/ 617569 h 1653479"/>
            <a:gd name="connsiteX3" fmla="*/ 2230258 w 3548620"/>
            <a:gd name="connsiteY3" fmla="*/ 319302 h 1653479"/>
            <a:gd name="connsiteX4" fmla="*/ 2911415 w 3548620"/>
            <a:gd name="connsiteY4" fmla="*/ 95259 h 1653479"/>
            <a:gd name="connsiteX5" fmla="*/ 3548620 w 3548620"/>
            <a:gd name="connsiteY5" fmla="*/ 0 h 1653479"/>
            <a:gd name="connsiteX0" fmla="*/ 0 w 3548620"/>
            <a:gd name="connsiteY0" fmla="*/ 1653479 h 1653479"/>
            <a:gd name="connsiteX1" fmla="*/ 611700 w 3548620"/>
            <a:gd name="connsiteY1" fmla="*/ 1126827 h 1653479"/>
            <a:gd name="connsiteX2" fmla="*/ 1474497 w 3548620"/>
            <a:gd name="connsiteY2" fmla="*/ 617569 h 1653479"/>
            <a:gd name="connsiteX3" fmla="*/ 2193899 w 3548620"/>
            <a:gd name="connsiteY3" fmla="*/ 306776 h 1653479"/>
            <a:gd name="connsiteX4" fmla="*/ 2911415 w 3548620"/>
            <a:gd name="connsiteY4" fmla="*/ 95259 h 1653479"/>
            <a:gd name="connsiteX5" fmla="*/ 3548620 w 3548620"/>
            <a:gd name="connsiteY5" fmla="*/ 0 h 1653479"/>
            <a:gd name="connsiteX0" fmla="*/ 0 w 3548620"/>
            <a:gd name="connsiteY0" fmla="*/ 1653479 h 1653479"/>
            <a:gd name="connsiteX1" fmla="*/ 611700 w 3548620"/>
            <a:gd name="connsiteY1" fmla="*/ 1126827 h 1653479"/>
            <a:gd name="connsiteX2" fmla="*/ 1474497 w 3548620"/>
            <a:gd name="connsiteY2" fmla="*/ 617569 h 1653479"/>
            <a:gd name="connsiteX3" fmla="*/ 2193899 w 3548620"/>
            <a:gd name="connsiteY3" fmla="*/ 306776 h 1653479"/>
            <a:gd name="connsiteX4" fmla="*/ 2911415 w 3548620"/>
            <a:gd name="connsiteY4" fmla="*/ 95259 h 1653479"/>
            <a:gd name="connsiteX5" fmla="*/ 3548620 w 3548620"/>
            <a:gd name="connsiteY5" fmla="*/ 0 h 1653479"/>
            <a:gd name="connsiteX0" fmla="*/ 0 w 3548620"/>
            <a:gd name="connsiteY0" fmla="*/ 1653479 h 1653479"/>
            <a:gd name="connsiteX1" fmla="*/ 611700 w 3548620"/>
            <a:gd name="connsiteY1" fmla="*/ 1126827 h 1653479"/>
            <a:gd name="connsiteX2" fmla="*/ 1474497 w 3548620"/>
            <a:gd name="connsiteY2" fmla="*/ 617569 h 1653479"/>
            <a:gd name="connsiteX3" fmla="*/ 2193899 w 3548620"/>
            <a:gd name="connsiteY3" fmla="*/ 306776 h 1653479"/>
            <a:gd name="connsiteX4" fmla="*/ 2911415 w 3548620"/>
            <a:gd name="connsiteY4" fmla="*/ 95259 h 1653479"/>
            <a:gd name="connsiteX5" fmla="*/ 3548620 w 3548620"/>
            <a:gd name="connsiteY5" fmla="*/ 0 h 1653479"/>
            <a:gd name="connsiteX0" fmla="*/ 0 w 3548620"/>
            <a:gd name="connsiteY0" fmla="*/ 1653479 h 1653479"/>
            <a:gd name="connsiteX1" fmla="*/ 611700 w 3548620"/>
            <a:gd name="connsiteY1" fmla="*/ 1126827 h 1653479"/>
            <a:gd name="connsiteX2" fmla="*/ 1474497 w 3548620"/>
            <a:gd name="connsiteY2" fmla="*/ 617569 h 1653479"/>
            <a:gd name="connsiteX3" fmla="*/ 2193899 w 3548620"/>
            <a:gd name="connsiteY3" fmla="*/ 306776 h 1653479"/>
            <a:gd name="connsiteX4" fmla="*/ 2911415 w 3548620"/>
            <a:gd name="connsiteY4" fmla="*/ 95259 h 1653479"/>
            <a:gd name="connsiteX5" fmla="*/ 3548620 w 3548620"/>
            <a:gd name="connsiteY5" fmla="*/ 0 h 1653479"/>
            <a:gd name="connsiteX0" fmla="*/ 0 w 3548620"/>
            <a:gd name="connsiteY0" fmla="*/ 1653479 h 1653479"/>
            <a:gd name="connsiteX1" fmla="*/ 611700 w 3548620"/>
            <a:gd name="connsiteY1" fmla="*/ 1126827 h 1653479"/>
            <a:gd name="connsiteX2" fmla="*/ 1474497 w 3548620"/>
            <a:gd name="connsiteY2" fmla="*/ 617569 h 1653479"/>
            <a:gd name="connsiteX3" fmla="*/ 2193899 w 3548620"/>
            <a:gd name="connsiteY3" fmla="*/ 306776 h 1653479"/>
            <a:gd name="connsiteX4" fmla="*/ 2911415 w 3548620"/>
            <a:gd name="connsiteY4" fmla="*/ 95259 h 1653479"/>
            <a:gd name="connsiteX5" fmla="*/ 3548620 w 3548620"/>
            <a:gd name="connsiteY5" fmla="*/ 0 h 1653479"/>
            <a:gd name="connsiteX0" fmla="*/ 0 w 3548620"/>
            <a:gd name="connsiteY0" fmla="*/ 1653479 h 1653479"/>
            <a:gd name="connsiteX1" fmla="*/ 611700 w 3548620"/>
            <a:gd name="connsiteY1" fmla="*/ 1126827 h 1653479"/>
            <a:gd name="connsiteX2" fmla="*/ 1474497 w 3548620"/>
            <a:gd name="connsiteY2" fmla="*/ 617569 h 1653479"/>
            <a:gd name="connsiteX3" fmla="*/ 2193899 w 3548620"/>
            <a:gd name="connsiteY3" fmla="*/ 306776 h 1653479"/>
            <a:gd name="connsiteX4" fmla="*/ 2911415 w 3548620"/>
            <a:gd name="connsiteY4" fmla="*/ 95259 h 1653479"/>
            <a:gd name="connsiteX5" fmla="*/ 3548620 w 3548620"/>
            <a:gd name="connsiteY5" fmla="*/ 0 h 1653479"/>
            <a:gd name="connsiteX0" fmla="*/ 0 w 3548620"/>
            <a:gd name="connsiteY0" fmla="*/ 1653479 h 1653479"/>
            <a:gd name="connsiteX1" fmla="*/ 611700 w 3548620"/>
            <a:gd name="connsiteY1" fmla="*/ 1126827 h 1653479"/>
            <a:gd name="connsiteX2" fmla="*/ 1474497 w 3548620"/>
            <a:gd name="connsiteY2" fmla="*/ 617569 h 1653479"/>
            <a:gd name="connsiteX3" fmla="*/ 2193899 w 3548620"/>
            <a:gd name="connsiteY3" fmla="*/ 306776 h 1653479"/>
            <a:gd name="connsiteX4" fmla="*/ 2911415 w 3548620"/>
            <a:gd name="connsiteY4" fmla="*/ 107785 h 1653479"/>
            <a:gd name="connsiteX5" fmla="*/ 3548620 w 3548620"/>
            <a:gd name="connsiteY5" fmla="*/ 0 h 1653479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</a:cxnLst>
          <a:rect l="l" t="t" r="r" b="b"/>
          <a:pathLst>
            <a:path w="3548620" h="1653479">
              <a:moveTo>
                <a:pt x="0" y="1653479"/>
              </a:moveTo>
              <a:cubicBezTo>
                <a:pt x="106431" y="1544566"/>
                <a:pt x="365950" y="1299479"/>
                <a:pt x="611700" y="1126827"/>
              </a:cubicBezTo>
              <a:cubicBezTo>
                <a:pt x="857450" y="954175"/>
                <a:pt x="1210797" y="754244"/>
                <a:pt x="1474497" y="617569"/>
              </a:cubicBezTo>
              <a:cubicBezTo>
                <a:pt x="1738197" y="480894"/>
                <a:pt x="1954413" y="391740"/>
                <a:pt x="2193899" y="306776"/>
              </a:cubicBezTo>
              <a:cubicBezTo>
                <a:pt x="2433385" y="221812"/>
                <a:pt x="2668845" y="163857"/>
                <a:pt x="2911415" y="107785"/>
              </a:cubicBezTo>
              <a:cubicBezTo>
                <a:pt x="3131088" y="70925"/>
                <a:pt x="3333549" y="25975"/>
                <a:pt x="3548620" y="0"/>
              </a:cubicBezTo>
            </a:path>
          </a:pathLst>
        </a:custGeom>
        <a:noFill xmlns:a="http://schemas.openxmlformats.org/drawingml/2006/main"/>
        <a:ln xmlns:a="http://schemas.openxmlformats.org/drawingml/2006/main">
          <a:solidFill>
            <a:srgbClr val="FF0000"/>
          </a:solidFill>
          <a:prstDash val="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D544AB4-12F1-4AC4-8B47-CF6D74ADA6D5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57FD28F-2EC6-4156-A572-9B9546340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48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886E5F91-B4FB-4ECC-9536-54AD0E5C72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3CE20F1C-FE68-4F22-A19F-1C1107F8BF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id="{A34D70FE-8C54-4E2F-937A-22786F5081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0F6EDC7F-5361-4114-AD1A-57C21EBC18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541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559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50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102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52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92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9202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44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83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0F2C5-7F90-429B-84CF-BDF4D0F2D0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8D42D8-6893-45EC-B07B-F9053D3783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2AC8E-0682-42FC-B5FB-08D4C7D2E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8B2AE-2281-43C4-B0C9-1C0F73DE3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8212E-8C10-4C19-9C0D-FDBE77519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098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90BDF-DF15-4760-A98D-89211176D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A6885-A456-4931-8858-64CD0E777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C80BD-D4CC-46FF-906D-86CC036FE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6A55B-ADD3-439B-A094-6C0AD7514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D6214-CA81-4785-8B47-68AA20B96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70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6441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26F3B-8BC9-43C1-BF23-DABB4798C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582E2B-F7A8-4BFF-9D1F-D8EFC61629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4B632-AB01-428D-BFD1-3D2376F11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EF5B7-F1E3-46EA-A06B-B433947B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F51E4D-A033-4156-B232-00AC471C1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22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441E0-E116-4BFC-A601-95BEEF73B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1A927-3205-492C-AB5A-1EBEDB1F7F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73F699-587A-4F10-9C56-D0AA93E2A9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2D6F7D-0B2E-41F0-A184-979C3D88C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9716ED-5A14-404C-B0CD-01F4EE1B4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2D8CD7-15B5-415B-9FDB-088072DE9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9919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53BB0-17B8-45E4-B68E-9AAC0A6DD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696B35-DE76-45E1-B4FC-95D375938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3F9402-D12C-421A-9F90-7E60E407B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041FED-8395-45F2-9682-E6AA6131B8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7164DC-93F6-4B47-8732-FBB4258FC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07920C-41D9-4966-999F-07DEE85F4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914980-AE75-4855-A6C4-2FBC88132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2A9C33-4EC9-4502-B44B-15CB31B85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70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8A8F1-7706-4AD5-A534-3A9714BDB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6EC173-444E-4C90-8CAC-C1B926702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46BDBF-FCFC-42E4-936B-852B28AC0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1ED51D-97D6-4D4A-9A6D-24D79315A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521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495454-AA09-4FC4-B774-3E5940471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2FCC31-8EA7-4EEE-9694-D04DD8FB7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E9D3E-8EA3-4F40-8BE6-A2BA54EC4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417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F8FE5-6A94-4EEE-9962-D4FAC6AC3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CAF58-8E56-41CD-8AB7-56415CAA8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B96FC4-6DF6-4E6D-9E0F-84EB4A30E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2293DB-2E9F-4387-9D68-CECAA4296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AFAD25-7420-44B0-B77C-94AF09AC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B6709-D989-44AE-AF5D-BE31B84AF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722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502E5-F53A-4C7B-9638-95487ECE0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F9B08C-79D2-4893-9F98-AE75949797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804B95-4A6D-431A-96AE-EA83FFF68E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357515-7005-40D4-82BF-B3B21FF28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79B8BB-93B7-42D1-8DA1-4C79C06BA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331ABA-8058-4632-84B1-02539949C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679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03353-2454-4C9D-975D-D3C53A7C2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824B00-9CBE-43AB-A477-C86045A343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1A913-4666-4194-8A74-08044CF4B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B3F26-442D-422C-9E3B-A7ECF3119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CF999-7EE4-4FC1-8377-73B764384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0018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7E20A4-C260-4263-AD76-54172253A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B4D5A3-6E24-4095-9F74-3BF4820269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150D1-E27E-4469-B33E-05E7EFEB5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B523D-6B84-496C-9530-3DAEC30CB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42E99-15B3-49E9-890C-6599C6C10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94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091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3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372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187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63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4340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91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7064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  <p:sldLayoutId id="2147484083" r:id="rId12"/>
    <p:sldLayoutId id="2147484084" r:id="rId13"/>
    <p:sldLayoutId id="2147484085" r:id="rId14"/>
    <p:sldLayoutId id="2147484086" r:id="rId15"/>
    <p:sldLayoutId id="2147484087" r:id="rId16"/>
    <p:sldLayoutId id="214748408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AC0AC2-2AEE-4E2A-9719-8357AF40E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93A652-235E-4A0A-9904-DDF033748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9EC68-1434-4028-9588-7EFC3E5F40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F30D8-D10F-4725-A32F-3B8D0046B430}" type="datetimeFigureOut">
              <a:rPr lang="en-US" smtClean="0"/>
              <a:t>12/8/2021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C1745-BDE6-4FBA-8B2D-FC75A02349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4B1443-7D0F-49A3-85BF-D4089FB78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1D321-8EB1-436D-8841-68B7C2F19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23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3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5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7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26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8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2.jp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.jpeg"/><Relationship Id="rId5" Type="http://schemas.openxmlformats.org/officeDocument/2006/relationships/image" Target="../media/image7.wmf"/><Relationship Id="rId4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304800"/>
            <a:ext cx="8991600" cy="1447800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/>
              <a:t>IN-SITU GONE OVERBOARD AND OTHER INNOVATIONS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3886200"/>
            <a:ext cx="8991600" cy="1676400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en-US" sz="6500" dirty="0">
                <a:solidFill>
                  <a:srgbClr val="00B050"/>
                </a:solidFill>
                <a:effectLst/>
              </a:rPr>
              <a:t>Roger  A. Failmezger, P.E., F. ASCE, D. GE</a:t>
            </a:r>
          </a:p>
          <a:p>
            <a:pPr algn="ctr"/>
            <a:r>
              <a:rPr lang="en-US" sz="6500" dirty="0">
                <a:solidFill>
                  <a:srgbClr val="00B050"/>
                </a:solidFill>
              </a:rPr>
              <a:t>Geo-Kansas City Annual Meeting</a:t>
            </a:r>
          </a:p>
          <a:p>
            <a:pPr algn="ctr"/>
            <a:r>
              <a:rPr lang="en-US" sz="6500" dirty="0">
                <a:solidFill>
                  <a:srgbClr val="00B050"/>
                </a:solidFill>
              </a:rPr>
              <a:t>April 5</a:t>
            </a:r>
            <a:r>
              <a:rPr lang="en-US" sz="6500" dirty="0">
                <a:solidFill>
                  <a:srgbClr val="00B050"/>
                </a:solidFill>
                <a:effectLst/>
              </a:rPr>
              <a:t>, 2019</a:t>
            </a:r>
          </a:p>
          <a:p>
            <a:pPr algn="ctr"/>
            <a:endParaRPr lang="en-US" sz="9600" dirty="0">
              <a:solidFill>
                <a:srgbClr val="FFFF00"/>
              </a:solidFill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187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787640" cy="609600"/>
          </a:xfrm>
        </p:spPr>
        <p:txBody>
          <a:bodyPr>
            <a:normAutofit/>
          </a:bodyPr>
          <a:lstStyle/>
          <a:p>
            <a:r>
              <a:rPr lang="en-US" dirty="0"/>
              <a:t>Harry Nice Bridge Subsurface Investigation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Performed CPT, DMT, PMT, VST, SPT and Seismic with True Interval (0.50 m) DMT Module</a:t>
            </a:r>
          </a:p>
          <a:p>
            <a:r>
              <a:rPr lang="en-US" sz="2600" dirty="0">
                <a:solidFill>
                  <a:srgbClr val="00B050"/>
                </a:solidFill>
              </a:rPr>
              <a:t>Discuss what techniques we used to more efficiently perform these tests</a:t>
            </a:r>
          </a:p>
          <a:p>
            <a:r>
              <a:rPr lang="en-US" sz="2600" dirty="0">
                <a:solidFill>
                  <a:srgbClr val="00B050"/>
                </a:solidFill>
              </a:rPr>
              <a:t>Compare the undrained shear strengths and deformation moduli from the tests</a:t>
            </a:r>
          </a:p>
          <a:p>
            <a:pPr lvl="1"/>
            <a:r>
              <a:rPr lang="en-US" sz="2400" dirty="0"/>
              <a:t>Tests were performed in clusters at the north and south ends of the channel</a:t>
            </a:r>
          </a:p>
        </p:txBody>
      </p:sp>
    </p:spTree>
    <p:extLst>
      <p:ext uri="{BB962C8B-B14F-4D97-AF65-F5344CB8AC3E}">
        <p14:creationId xmlns:p14="http://schemas.microsoft.com/office/powerpoint/2010/main" val="2113531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2590800"/>
            <a:ext cx="3406638" cy="369332"/>
          </a:xfrm>
          <a:prstGeom prst="rect">
            <a:avLst/>
          </a:prstGeom>
          <a:solidFill>
            <a:srgbClr val="FFFF00"/>
          </a:solidFill>
          <a:ln w="158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Subsurface Information from 1939</a:t>
            </a:r>
          </a:p>
        </p:txBody>
      </p:sp>
    </p:spTree>
    <p:extLst>
      <p:ext uri="{BB962C8B-B14F-4D97-AF65-F5344CB8AC3E}">
        <p14:creationId xmlns:p14="http://schemas.microsoft.com/office/powerpoint/2010/main" val="1280387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owering the seafloor system with a large crane compress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2"/>
            <a:ext cx="9100610" cy="510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0"/>
            <a:ext cx="8305800" cy="129302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15-Ton Capacity Seafloor Direct Push System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48400" y="3657600"/>
            <a:ext cx="228600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Base Area = 192 sq. ft.</a:t>
            </a:r>
          </a:p>
        </p:txBody>
      </p:sp>
    </p:spTree>
    <p:extLst>
      <p:ext uri="{BB962C8B-B14F-4D97-AF65-F5344CB8AC3E}">
        <p14:creationId xmlns:p14="http://schemas.microsoft.com/office/powerpoint/2010/main" val="3826224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51435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1161" y="3657600"/>
            <a:ext cx="436497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Using Spreader Frame to Keep Slings Vertical</a:t>
            </a:r>
          </a:p>
        </p:txBody>
      </p:sp>
    </p:spTree>
    <p:extLst>
      <p:ext uri="{BB962C8B-B14F-4D97-AF65-F5344CB8AC3E}">
        <p14:creationId xmlns:p14="http://schemas.microsoft.com/office/powerpoint/2010/main" val="2321283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46355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0"/>
            <a:ext cx="44958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2601" y="3962400"/>
            <a:ext cx="17526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Seismic Hammer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1" y="6248400"/>
            <a:ext cx="28956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Lowering Direct Push System</a:t>
            </a:r>
          </a:p>
        </p:txBody>
      </p:sp>
    </p:spTree>
    <p:extLst>
      <p:ext uri="{BB962C8B-B14F-4D97-AF65-F5344CB8AC3E}">
        <p14:creationId xmlns:p14="http://schemas.microsoft.com/office/powerpoint/2010/main" val="2333564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7867" cy="51625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499" y="5503613"/>
            <a:ext cx="8796867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>
                <a:solidFill>
                  <a:srgbClr val="00B050"/>
                </a:solidFill>
              </a:rPr>
              <a:t>Performing Dilatometer Tests Using Seafloor System</a:t>
            </a:r>
          </a:p>
        </p:txBody>
      </p:sp>
    </p:spTree>
    <p:extLst>
      <p:ext uri="{BB962C8B-B14F-4D97-AF65-F5344CB8AC3E}">
        <p14:creationId xmlns:p14="http://schemas.microsoft.com/office/powerpoint/2010/main" val="3724584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7162800" cy="1524000"/>
          </a:xfrm>
        </p:spPr>
        <p:txBody>
          <a:bodyPr>
            <a:normAutofit/>
          </a:bodyPr>
          <a:lstStyle/>
          <a:p>
            <a:r>
              <a:rPr lang="en-US" sz="4000" b="1" dirty="0"/>
              <a:t>Advantages of Seafloor Direct Push —Like Pushing on land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38400"/>
            <a:ext cx="9144000" cy="4069080"/>
          </a:xfrm>
        </p:spPr>
        <p:txBody>
          <a:bodyPr>
            <a:normAutofit fontScale="92500" lnSpcReduction="10000"/>
          </a:bodyPr>
          <a:lstStyle/>
          <a:p>
            <a:pPr lvl="0" hangingPunct="0"/>
            <a:r>
              <a:rPr lang="en-US" sz="2600" dirty="0">
                <a:solidFill>
                  <a:srgbClr val="00B050"/>
                </a:solidFill>
              </a:rPr>
              <a:t>Testing starts at the mudline</a:t>
            </a:r>
          </a:p>
          <a:p>
            <a:pPr lvl="1" hangingPunct="0"/>
            <a:r>
              <a:rPr lang="en-US" sz="2400" dirty="0"/>
              <a:t>Measure the strength and deformation properties of very soft muds</a:t>
            </a:r>
          </a:p>
          <a:p>
            <a:pPr lvl="0" hangingPunct="0"/>
            <a:r>
              <a:rPr lang="en-US" sz="2600" dirty="0">
                <a:solidFill>
                  <a:srgbClr val="00B050"/>
                </a:solidFill>
              </a:rPr>
              <a:t>3-inch casing attached to the top of the seafloor system and extended to the barge deck serves as fixed reference to measure the tests depths </a:t>
            </a:r>
          </a:p>
          <a:p>
            <a:pPr lvl="1" hangingPunct="0"/>
            <a:r>
              <a:rPr lang="en-US" sz="2400" dirty="0"/>
              <a:t>Does not move with either waves or the tide and provides accurate measurements</a:t>
            </a:r>
          </a:p>
          <a:p>
            <a:pPr lvl="1" hangingPunct="0"/>
            <a:r>
              <a:rPr lang="en-US" sz="2400" dirty="0"/>
              <a:t>Attached hydraulic and air hoses, load cell and camera cables to casing</a:t>
            </a:r>
          </a:p>
          <a:p>
            <a:pPr lvl="0" hangingPunct="0"/>
            <a:r>
              <a:rPr lang="en-US" sz="2600" dirty="0">
                <a:solidFill>
                  <a:srgbClr val="00B050"/>
                </a:solidFill>
              </a:rPr>
              <a:t>Rod pushing avoids zone between barge deck and mudline of parasitic rod buckling or lateral movement of casing</a:t>
            </a:r>
          </a:p>
          <a:p>
            <a:pPr lvl="0" hangingPunct="0"/>
            <a:r>
              <a:rPr lang="en-US" sz="2600" dirty="0">
                <a:solidFill>
                  <a:srgbClr val="00B050"/>
                </a:solidFill>
              </a:rPr>
              <a:t>Probes are pushed at a constant 2 cm/sec rate satisfying ASTM</a:t>
            </a:r>
          </a:p>
          <a:p>
            <a:pPr lvl="1" hangingPunct="0"/>
            <a:r>
              <a:rPr lang="en-US" sz="2400" dirty="0"/>
              <a:t>Waves do not alter this rate or cause pinching of cables</a:t>
            </a:r>
          </a:p>
        </p:txBody>
      </p:sp>
    </p:spTree>
    <p:extLst>
      <p:ext uri="{BB962C8B-B14F-4D97-AF65-F5344CB8AC3E}">
        <p14:creationId xmlns:p14="http://schemas.microsoft.com/office/powerpoint/2010/main" val="501476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Pressuremeter</a:t>
            </a:r>
            <a:r>
              <a:rPr lang="en-US" dirty="0"/>
              <a:t> Tests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82881" y="1787471"/>
            <a:ext cx="5577840" cy="30480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Used </a:t>
            </a:r>
            <a:r>
              <a:rPr lang="en-US" sz="2400" dirty="0" err="1">
                <a:solidFill>
                  <a:srgbClr val="00B050"/>
                </a:solidFill>
              </a:rPr>
              <a:t>Texam</a:t>
            </a:r>
            <a:r>
              <a:rPr lang="en-US" sz="2400" dirty="0">
                <a:solidFill>
                  <a:srgbClr val="00B050"/>
                </a:solidFill>
              </a:rPr>
              <a:t> Unit and performed strain controlled tests</a:t>
            </a:r>
          </a:p>
          <a:p>
            <a:pPr lvl="1"/>
            <a:r>
              <a:rPr lang="en-US" sz="2200" dirty="0"/>
              <a:t>About 40 data measurements/test</a:t>
            </a:r>
          </a:p>
          <a:p>
            <a:r>
              <a:rPr lang="en-US" sz="2400" dirty="0">
                <a:solidFill>
                  <a:srgbClr val="00B050"/>
                </a:solidFill>
              </a:rPr>
              <a:t>Measured pressures with a digital gauge—accurate to 1 </a:t>
            </a:r>
            <a:r>
              <a:rPr lang="en-US" sz="2400" dirty="0" err="1">
                <a:solidFill>
                  <a:srgbClr val="00B050"/>
                </a:solidFill>
              </a:rPr>
              <a:t>kPa</a:t>
            </a:r>
            <a:endParaRPr lang="en-US" sz="2400" dirty="0">
              <a:solidFill>
                <a:srgbClr val="00B050"/>
              </a:solidFill>
            </a:endParaRPr>
          </a:p>
          <a:p>
            <a:r>
              <a:rPr lang="en-US" sz="2400" dirty="0">
                <a:solidFill>
                  <a:srgbClr val="00B050"/>
                </a:solidFill>
              </a:rPr>
              <a:t>Used 74 mm tri-wing bit for cohesive soil and 76 mm tri-cone bit for </a:t>
            </a:r>
            <a:r>
              <a:rPr lang="en-US" sz="2400" dirty="0" err="1">
                <a:solidFill>
                  <a:srgbClr val="00B050"/>
                </a:solidFill>
              </a:rPr>
              <a:t>cohesionless</a:t>
            </a:r>
            <a:r>
              <a:rPr lang="en-US" sz="2400" dirty="0">
                <a:solidFill>
                  <a:srgbClr val="00B050"/>
                </a:solidFill>
              </a:rPr>
              <a:t>/cemented soil</a:t>
            </a:r>
          </a:p>
          <a:p>
            <a:pPr lvl="1"/>
            <a:r>
              <a:rPr lang="en-US" sz="2200" dirty="0"/>
              <a:t>High quality borehole critical—experienced drillers important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942579"/>
            <a:ext cx="2895600" cy="5143881"/>
          </a:xfrm>
        </p:spPr>
      </p:pic>
    </p:spTree>
    <p:extLst>
      <p:ext uri="{BB962C8B-B14F-4D97-AF65-F5344CB8AC3E}">
        <p14:creationId xmlns:p14="http://schemas.microsoft.com/office/powerpoint/2010/main" val="3068789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8488765"/>
              </p:ext>
            </p:extLst>
          </p:nvPr>
        </p:nvGraphicFramePr>
        <p:xfrm>
          <a:off x="0" y="0"/>
          <a:ext cx="9143999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93164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6377940" cy="1293028"/>
          </a:xfrm>
        </p:spPr>
        <p:txBody>
          <a:bodyPr/>
          <a:lstStyle/>
          <a:p>
            <a:r>
              <a:rPr lang="en-US" dirty="0"/>
              <a:t>Vane Shear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" y="2194560"/>
            <a:ext cx="5943599" cy="4069080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Used AP van den Berg I-VANE</a:t>
            </a:r>
          </a:p>
          <a:p>
            <a:r>
              <a:rPr lang="en-US" sz="2400" dirty="0">
                <a:solidFill>
                  <a:srgbClr val="00B050"/>
                </a:solidFill>
              </a:rPr>
              <a:t>Vane Motor at bottom of hole turned vane and measured torque</a:t>
            </a:r>
          </a:p>
          <a:p>
            <a:pPr lvl="1"/>
            <a:r>
              <a:rPr lang="en-US" sz="2000" dirty="0"/>
              <a:t>No parasitic rod friction</a:t>
            </a:r>
          </a:p>
          <a:p>
            <a:r>
              <a:rPr lang="en-US" sz="2400" dirty="0">
                <a:solidFill>
                  <a:srgbClr val="00B050"/>
                </a:solidFill>
              </a:rPr>
              <a:t>Computer at surface reads values from connecting cable and displayed results while performing test</a:t>
            </a:r>
          </a:p>
          <a:p>
            <a:r>
              <a:rPr lang="en-US" sz="2400" dirty="0">
                <a:solidFill>
                  <a:srgbClr val="00B050"/>
                </a:solidFill>
              </a:rPr>
              <a:t>Peak: turned vane 0.1</a:t>
            </a:r>
            <a:r>
              <a:rPr lang="en-US" sz="2400" baseline="30000" dirty="0">
                <a:solidFill>
                  <a:srgbClr val="00B050"/>
                </a:solidFill>
              </a:rPr>
              <a:t>o</a:t>
            </a:r>
            <a:r>
              <a:rPr lang="en-US" sz="2400" dirty="0">
                <a:solidFill>
                  <a:srgbClr val="00B050"/>
                </a:solidFill>
              </a:rPr>
              <a:t>/sec for ¼ revolution</a:t>
            </a:r>
          </a:p>
          <a:p>
            <a:r>
              <a:rPr lang="en-US" sz="2400" dirty="0">
                <a:solidFill>
                  <a:srgbClr val="00B050"/>
                </a:solidFill>
              </a:rPr>
              <a:t>Rapid turning 6</a:t>
            </a:r>
            <a:r>
              <a:rPr lang="en-US" sz="2400" baseline="30000" dirty="0">
                <a:solidFill>
                  <a:srgbClr val="00B050"/>
                </a:solidFill>
              </a:rPr>
              <a:t>o</a:t>
            </a:r>
            <a:r>
              <a:rPr lang="en-US" sz="2400" dirty="0">
                <a:solidFill>
                  <a:srgbClr val="00B050"/>
                </a:solidFill>
              </a:rPr>
              <a:t>/sec for 10 revolutions</a:t>
            </a:r>
          </a:p>
          <a:p>
            <a:r>
              <a:rPr lang="en-US" sz="2400" dirty="0">
                <a:solidFill>
                  <a:srgbClr val="00B050"/>
                </a:solidFill>
              </a:rPr>
              <a:t>Remolded: turned vane 0.1</a:t>
            </a:r>
            <a:r>
              <a:rPr lang="en-US" sz="2400" baseline="30000" dirty="0">
                <a:solidFill>
                  <a:srgbClr val="00B050"/>
                </a:solidFill>
              </a:rPr>
              <a:t>o</a:t>
            </a:r>
            <a:r>
              <a:rPr lang="en-US" sz="2400" dirty="0">
                <a:solidFill>
                  <a:srgbClr val="00B050"/>
                </a:solidFill>
              </a:rPr>
              <a:t>/sec for ¼ revolution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523999"/>
            <a:ext cx="2916000" cy="5180121"/>
          </a:xfrm>
        </p:spPr>
      </p:pic>
    </p:spTree>
    <p:extLst>
      <p:ext uri="{BB962C8B-B14F-4D97-AF65-F5344CB8AC3E}">
        <p14:creationId xmlns:p14="http://schemas.microsoft.com/office/powerpoint/2010/main" val="4099974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1905000" cy="762000"/>
          </a:xfrm>
        </p:spPr>
        <p:txBody>
          <a:bodyPr>
            <a:normAutofit/>
          </a:bodyPr>
          <a:lstStyle/>
          <a:p>
            <a:r>
              <a:rPr lang="en-US" sz="4000" u="heavy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1445428"/>
            <a:ext cx="7955280" cy="510777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Performance and Financial Failures</a:t>
            </a:r>
          </a:p>
          <a:p>
            <a:pPr lvl="1"/>
            <a:r>
              <a:rPr lang="en-US" sz="2600" dirty="0"/>
              <a:t>Why we need accurate measurements and design models</a:t>
            </a:r>
          </a:p>
          <a:p>
            <a:r>
              <a:rPr lang="en-US" sz="2800" dirty="0">
                <a:solidFill>
                  <a:srgbClr val="00B050"/>
                </a:solidFill>
              </a:rPr>
              <a:t>Harry Nice Bridge</a:t>
            </a:r>
          </a:p>
          <a:p>
            <a:pPr lvl="1"/>
            <a:r>
              <a:rPr lang="en-US" sz="2200" dirty="0"/>
              <a:t>Route 301 over the Potomac River</a:t>
            </a:r>
          </a:p>
          <a:p>
            <a:pPr lvl="1"/>
            <a:r>
              <a:rPr lang="en-US" sz="2200" dirty="0"/>
              <a:t>Heavy Seafloor Direct Push System—like performing soundings on land</a:t>
            </a:r>
          </a:p>
          <a:p>
            <a:r>
              <a:rPr lang="en-US" sz="2800" dirty="0">
                <a:solidFill>
                  <a:srgbClr val="00B050"/>
                </a:solidFill>
              </a:rPr>
              <a:t>Calvert Cliffs Power Plant</a:t>
            </a:r>
          </a:p>
          <a:p>
            <a:pPr lvl="1"/>
            <a:r>
              <a:rPr lang="en-US" sz="2200" dirty="0"/>
              <a:t>Performing a 400 foot deep Dilatometer Sounding—Deepest ever done </a:t>
            </a:r>
          </a:p>
          <a:p>
            <a:r>
              <a:rPr lang="en-US" sz="2800" dirty="0">
                <a:solidFill>
                  <a:srgbClr val="00B050"/>
                </a:solidFill>
              </a:rPr>
              <a:t>Cyclic Borehole Shear Test</a:t>
            </a:r>
          </a:p>
          <a:p>
            <a:pPr lvl="1"/>
            <a:r>
              <a:rPr lang="en-US" sz="2200" dirty="0"/>
              <a:t>In Development (Dr. Jeramy Ashlock—Iowa State University)</a:t>
            </a:r>
          </a:p>
          <a:p>
            <a:pPr lvl="1"/>
            <a:r>
              <a:rPr lang="en-US" sz="2200" dirty="0"/>
              <a:t>Dynamic Shear Strengths/Residual Shear Strengths</a:t>
            </a:r>
          </a:p>
        </p:txBody>
      </p:sp>
    </p:spTree>
    <p:extLst>
      <p:ext uri="{BB962C8B-B14F-4D97-AF65-F5344CB8AC3E}">
        <p14:creationId xmlns:p14="http://schemas.microsoft.com/office/powerpoint/2010/main" val="3656589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8" y="152400"/>
            <a:ext cx="8958364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15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4373"/>
            <a:ext cx="8016240" cy="1293028"/>
          </a:xfrm>
        </p:spPr>
        <p:txBody>
          <a:bodyPr>
            <a:normAutofit/>
          </a:bodyPr>
          <a:lstStyle/>
          <a:p>
            <a:r>
              <a:rPr lang="en-US" dirty="0"/>
              <a:t>Standard Penetration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94560"/>
            <a:ext cx="9144000" cy="435864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Used 125 mm diameter steel casing telescoped inside 200 mm diameter steel casing</a:t>
            </a:r>
          </a:p>
          <a:p>
            <a:r>
              <a:rPr lang="en-US" sz="2400" dirty="0">
                <a:solidFill>
                  <a:srgbClr val="00B050"/>
                </a:solidFill>
              </a:rPr>
              <a:t>Added bentonite and polymers to the river water to make drilling mud—added soda ash to reduce the pH</a:t>
            </a:r>
          </a:p>
          <a:p>
            <a:r>
              <a:rPr lang="en-US" sz="2400" dirty="0">
                <a:solidFill>
                  <a:srgbClr val="00B050"/>
                </a:solidFill>
              </a:rPr>
              <a:t>Used NWJ drill rods (35 mm ID) for good mud circulation</a:t>
            </a:r>
          </a:p>
          <a:p>
            <a:r>
              <a:rPr lang="en-US" sz="2400" dirty="0">
                <a:solidFill>
                  <a:srgbClr val="00B050"/>
                </a:solidFill>
              </a:rPr>
              <a:t>Drill rods and steel casing were quite heavy for drill crew to maneuver</a:t>
            </a:r>
          </a:p>
          <a:p>
            <a:pPr lvl="1"/>
            <a:r>
              <a:rPr lang="en-US" sz="2000" dirty="0"/>
              <a:t>Used crane on barge to either lower or remove them from hole</a:t>
            </a:r>
          </a:p>
          <a:p>
            <a:pPr lvl="1"/>
            <a:r>
              <a:rPr lang="en-US" sz="2000" dirty="0"/>
              <a:t>Drilled lowered front jacks moving drill derrick out of way</a:t>
            </a:r>
          </a:p>
          <a:p>
            <a:pPr lvl="1"/>
            <a:r>
              <a:rPr lang="en-US" sz="2000" dirty="0"/>
              <a:t>Crane could handle 110 feet (34 m) with each of its two hoists</a:t>
            </a:r>
          </a:p>
          <a:p>
            <a:r>
              <a:rPr lang="en-US" sz="2400" dirty="0">
                <a:solidFill>
                  <a:srgbClr val="00B050"/>
                </a:solidFill>
              </a:rPr>
              <a:t>Crane significantly improved efficiency of drilling/sampling operations</a:t>
            </a:r>
          </a:p>
        </p:txBody>
      </p:sp>
    </p:spTree>
    <p:extLst>
      <p:ext uri="{BB962C8B-B14F-4D97-AF65-F5344CB8AC3E}">
        <p14:creationId xmlns:p14="http://schemas.microsoft.com/office/powerpoint/2010/main" val="3512335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 descr="Seismic DMT Illustrations.jpg">
            <a:extLst>
              <a:ext uri="{FF2B5EF4-FFF2-40B4-BE49-F238E27FC236}">
                <a16:creationId xmlns:a16="http://schemas.microsoft.com/office/drawing/2014/main" id="{F7C8CE0E-4405-450C-8A57-4D885092B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228600"/>
            <a:ext cx="9147175" cy="639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4373"/>
            <a:ext cx="7330440" cy="835827"/>
          </a:xfrm>
        </p:spPr>
        <p:txBody>
          <a:bodyPr>
            <a:normAutofit/>
          </a:bodyPr>
          <a:lstStyle/>
          <a:p>
            <a:r>
              <a:rPr lang="en-US" dirty="0"/>
              <a:t>True Interval Seismic Tests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1828800"/>
            <a:ext cx="6858000" cy="4933951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Contract required both compression and shear seismic tests to 55 meters below mudline</a:t>
            </a:r>
          </a:p>
          <a:p>
            <a:pPr lvl="1"/>
            <a:r>
              <a:rPr lang="en-US" sz="2200" dirty="0"/>
              <a:t>Compression waves measured the speed through incompressible water (1500 m/s—wasteful)</a:t>
            </a:r>
          </a:p>
          <a:p>
            <a:r>
              <a:rPr lang="en-US" sz="2600" dirty="0">
                <a:solidFill>
                  <a:srgbClr val="00B050"/>
                </a:solidFill>
              </a:rPr>
              <a:t>Cemented layers prevented penetration from top to bottom</a:t>
            </a:r>
          </a:p>
          <a:p>
            <a:r>
              <a:rPr lang="en-US" sz="2600" dirty="0">
                <a:solidFill>
                  <a:srgbClr val="00B050"/>
                </a:solidFill>
              </a:rPr>
              <a:t>Drilled 125 mm hole to 56 m</a:t>
            </a:r>
          </a:p>
          <a:p>
            <a:r>
              <a:rPr lang="en-US" sz="2600" dirty="0">
                <a:solidFill>
                  <a:srgbClr val="00B050"/>
                </a:solidFill>
              </a:rPr>
              <a:t>Lowered SDMT probe to 55 m carefully aligning sensors</a:t>
            </a:r>
          </a:p>
          <a:p>
            <a:r>
              <a:rPr lang="en-US" sz="2600" dirty="0">
                <a:solidFill>
                  <a:srgbClr val="00B050"/>
                </a:solidFill>
              </a:rPr>
              <a:t>Backfilled with washed fine gravel about 5 m above test</a:t>
            </a:r>
          </a:p>
          <a:p>
            <a:r>
              <a:rPr lang="en-US" sz="2600" dirty="0">
                <a:solidFill>
                  <a:srgbClr val="00B050"/>
                </a:solidFill>
              </a:rPr>
              <a:t>Performed seismic tests (multiple strikes) and then raised probe 1 m for next test</a:t>
            </a:r>
          </a:p>
          <a:p>
            <a:r>
              <a:rPr lang="en-US" sz="2600" dirty="0">
                <a:solidFill>
                  <a:srgbClr val="00B050"/>
                </a:solidFill>
              </a:rPr>
              <a:t>Used large hammer from seafloor to generate waves</a:t>
            </a:r>
          </a:p>
        </p:txBody>
      </p:sp>
      <p:pic>
        <p:nvPicPr>
          <p:cNvPr id="7170" name="Immagin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665288"/>
            <a:ext cx="1981200" cy="50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6675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3496537"/>
              </p:ext>
            </p:extLst>
          </p:nvPr>
        </p:nvGraphicFramePr>
        <p:xfrm>
          <a:off x="0" y="1219200"/>
          <a:ext cx="4500176" cy="4500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2" name="Plot" r:id="rId3" imgW="6136920" imgH="6154560" progId="Grapher.Document">
                  <p:embed/>
                </p:oleObj>
              </mc:Choice>
              <mc:Fallback>
                <p:oleObj name="Plot" r:id="rId3" imgW="6136920" imgH="6154560" progId="Grapher.Document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19200"/>
                        <a:ext cx="4500176" cy="45001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9105710"/>
              </p:ext>
            </p:extLst>
          </p:nvPr>
        </p:nvGraphicFramePr>
        <p:xfrm>
          <a:off x="4648200" y="1219200"/>
          <a:ext cx="4343400" cy="4438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3" name="Plot" r:id="rId5" imgW="6222960" imgH="6154560" progId="Grapher.Document">
                  <p:embed/>
                </p:oleObj>
              </mc:Choice>
              <mc:Fallback>
                <p:oleObj name="Plot" r:id="rId5" imgW="6222960" imgH="6154560" progId="Grapher.Document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219200"/>
                        <a:ext cx="4343400" cy="44385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971800" y="6172200"/>
            <a:ext cx="3648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SOUTH END OF RIVER CHANNEL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81600" y="741231"/>
            <a:ext cx="344966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Enlarged scale for upper 15 meters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8F2373-B65D-4FCA-B87E-C5FAEFA2CCAA}"/>
              </a:ext>
            </a:extLst>
          </p:cNvPr>
          <p:cNvSpPr txBox="1"/>
          <p:nvPr/>
        </p:nvSpPr>
        <p:spPr>
          <a:xfrm>
            <a:off x="2438400" y="316468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North Side</a:t>
            </a:r>
          </a:p>
        </p:txBody>
      </p:sp>
    </p:spTree>
    <p:extLst>
      <p:ext uri="{BB962C8B-B14F-4D97-AF65-F5344CB8AC3E}">
        <p14:creationId xmlns:p14="http://schemas.microsoft.com/office/powerpoint/2010/main" val="15783174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0610929"/>
              </p:ext>
            </p:extLst>
          </p:nvPr>
        </p:nvGraphicFramePr>
        <p:xfrm>
          <a:off x="914400" y="0"/>
          <a:ext cx="7005637" cy="6820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1" name="Plot" r:id="rId3" imgW="6308640" imgH="6154560" progId="Grapher.Document">
                  <p:embed/>
                </p:oleObj>
              </mc:Choice>
              <mc:Fallback>
                <p:oleObj name="Plot" r:id="rId3" imgW="6308640" imgH="6154560" progId="Grapher.Document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0"/>
                        <a:ext cx="7005637" cy="68201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62400" y="4876800"/>
            <a:ext cx="3648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SOUTH END OF RIVER CHANNEL</a:t>
            </a:r>
          </a:p>
        </p:txBody>
      </p:sp>
    </p:spTree>
    <p:extLst>
      <p:ext uri="{BB962C8B-B14F-4D97-AF65-F5344CB8AC3E}">
        <p14:creationId xmlns:p14="http://schemas.microsoft.com/office/powerpoint/2010/main" val="818596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2922281"/>
              </p:ext>
            </p:extLst>
          </p:nvPr>
        </p:nvGraphicFramePr>
        <p:xfrm>
          <a:off x="0" y="764373"/>
          <a:ext cx="4491038" cy="449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69" name="Plot" r:id="rId3" imgW="6136920" imgH="6154560" progId="Grapher.Document">
                  <p:embed/>
                </p:oleObj>
              </mc:Choice>
              <mc:Fallback>
                <p:oleObj name="Plot" r:id="rId3" imgW="6136920" imgH="6154560" progId="Grapher.Document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64373"/>
                        <a:ext cx="4491038" cy="449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1538944"/>
              </p:ext>
            </p:extLst>
          </p:nvPr>
        </p:nvGraphicFramePr>
        <p:xfrm>
          <a:off x="4517571" y="764373"/>
          <a:ext cx="4626429" cy="4572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0" name="Plot" r:id="rId5" imgW="6222960" imgH="6154560" progId="Grapher.Document">
                  <p:embed/>
                </p:oleObj>
              </mc:Choice>
              <mc:Fallback>
                <p:oleObj name="Plot" r:id="rId5" imgW="6222960" imgH="6154560" progId="Grapher.Document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7571" y="764373"/>
                        <a:ext cx="4626429" cy="45720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971800" y="6172200"/>
            <a:ext cx="3693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NORTH END OF RIVER CHANNEL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05954" y="316468"/>
            <a:ext cx="344966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Enlarged scale for upper 15 meters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C663A6-B6F3-4E9A-B33B-873E53BC99DE}"/>
              </a:ext>
            </a:extLst>
          </p:cNvPr>
          <p:cNvSpPr txBox="1"/>
          <p:nvPr/>
        </p:nvSpPr>
        <p:spPr>
          <a:xfrm>
            <a:off x="2245519" y="112693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South Side</a:t>
            </a:r>
          </a:p>
        </p:txBody>
      </p:sp>
    </p:spTree>
    <p:extLst>
      <p:ext uri="{BB962C8B-B14F-4D97-AF65-F5344CB8AC3E}">
        <p14:creationId xmlns:p14="http://schemas.microsoft.com/office/powerpoint/2010/main" val="90947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4315099"/>
              </p:ext>
            </p:extLst>
          </p:nvPr>
        </p:nvGraphicFramePr>
        <p:xfrm>
          <a:off x="1219200" y="80963"/>
          <a:ext cx="6961307" cy="677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04" name="Plot" r:id="rId3" imgW="6308640" imgH="6154560" progId="Grapher.Document">
                  <p:embed/>
                </p:oleObj>
              </mc:Choice>
              <mc:Fallback>
                <p:oleObj name="Plot" r:id="rId3" imgW="6308640" imgH="6154560" progId="Grapher.Document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80963"/>
                        <a:ext cx="6961307" cy="6777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6005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52800" y="304800"/>
            <a:ext cx="5257800" cy="607227"/>
          </a:xfrm>
        </p:spPr>
        <p:txBody>
          <a:bodyPr>
            <a:normAutofit/>
          </a:bodyPr>
          <a:lstStyle/>
          <a:p>
            <a:r>
              <a:rPr lang="en-US" dirty="0"/>
              <a:t>Bridge Conclusions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1143000"/>
            <a:ext cx="8686800" cy="5486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Seafloor direct push system efficiently pushed DMT and CPT—like performing them on land—the way to go!</a:t>
            </a:r>
          </a:p>
          <a:p>
            <a:r>
              <a:rPr lang="en-US" dirty="0">
                <a:solidFill>
                  <a:srgbClr val="00B050"/>
                </a:solidFill>
              </a:rPr>
              <a:t>Successfully measured seismic waves with true-interval seismic DMT probe and seafloor hammer to 58 meters below mudline</a:t>
            </a:r>
          </a:p>
          <a:p>
            <a:r>
              <a:rPr lang="en-US" dirty="0">
                <a:solidFill>
                  <a:srgbClr val="00B050"/>
                </a:solidFill>
              </a:rPr>
              <a:t>Undrained shear strength and deformation modulus values compared favorably with DMT, PMT, VST and CPT with properly chosen correlation factors</a:t>
            </a:r>
          </a:p>
          <a:p>
            <a:r>
              <a:rPr lang="en-US" dirty="0">
                <a:solidFill>
                  <a:srgbClr val="00B050"/>
                </a:solidFill>
              </a:rPr>
              <a:t>Adjust the investigation as data are collected</a:t>
            </a:r>
          </a:p>
          <a:p>
            <a:pPr lvl="1"/>
            <a:r>
              <a:rPr lang="en-US" dirty="0"/>
              <a:t>1939 data—inadequate—show sandstone instead of cemented sand layers</a:t>
            </a:r>
          </a:p>
          <a:p>
            <a:pPr lvl="1"/>
            <a:r>
              <a:rPr lang="en-US" dirty="0"/>
              <a:t>Upper clays much softer than thought</a:t>
            </a:r>
          </a:p>
          <a:p>
            <a:pPr lvl="1"/>
            <a:r>
              <a:rPr lang="en-US" dirty="0"/>
              <a:t>Lower soil much stiffer and stronger than thought—needed more </a:t>
            </a:r>
            <a:r>
              <a:rPr lang="en-US" dirty="0" err="1"/>
              <a:t>pressuremeter</a:t>
            </a:r>
            <a:r>
              <a:rPr lang="en-US" dirty="0"/>
              <a:t> tests</a:t>
            </a:r>
          </a:p>
          <a:p>
            <a:r>
              <a:rPr lang="en-US" dirty="0">
                <a:solidFill>
                  <a:srgbClr val="00B050"/>
                </a:solidFill>
              </a:rPr>
              <a:t>Ideally, investigations could include direct push sounding and soil boring adjacent to each other and performed simultaneously</a:t>
            </a:r>
          </a:p>
          <a:p>
            <a:pPr lvl="1"/>
            <a:r>
              <a:rPr lang="en-US" dirty="0"/>
              <a:t>If direct push sounding has penetration refusal before desired depth, perform </a:t>
            </a:r>
            <a:r>
              <a:rPr lang="en-US" dirty="0" err="1"/>
              <a:t>pressuremeter</a:t>
            </a:r>
            <a:r>
              <a:rPr lang="en-US" dirty="0"/>
              <a:t> tests in boring to get high quality data in that missing in-situ test zone</a:t>
            </a:r>
          </a:p>
          <a:p>
            <a:pPr lvl="1"/>
            <a:r>
              <a:rPr lang="en-US" dirty="0"/>
              <a:t>Best use of costly barge time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4468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0" y="0"/>
            <a:ext cx="4930140" cy="762000"/>
          </a:xfrm>
        </p:spPr>
        <p:txBody>
          <a:bodyPr>
            <a:normAutofit/>
          </a:bodyPr>
          <a:lstStyle/>
          <a:p>
            <a:r>
              <a:rPr lang="en-US" dirty="0"/>
              <a:t>Lessons Learned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28" y="762000"/>
            <a:ext cx="9124772" cy="6172200"/>
          </a:xfrm>
        </p:spPr>
        <p:txBody>
          <a:bodyPr>
            <a:norm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Job has much stress because of high barge costs</a:t>
            </a:r>
          </a:p>
          <a:p>
            <a:pPr lvl="1"/>
            <a:r>
              <a:rPr lang="en-US" sz="2200" dirty="0"/>
              <a:t>Work with people that you like</a:t>
            </a:r>
          </a:p>
          <a:p>
            <a:pPr lvl="1"/>
            <a:r>
              <a:rPr lang="en-US" sz="2200" dirty="0"/>
              <a:t>Get the best and most experienced drillers and engineers</a:t>
            </a:r>
          </a:p>
          <a:p>
            <a:r>
              <a:rPr lang="en-US" sz="2800" dirty="0">
                <a:solidFill>
                  <a:srgbClr val="00B050"/>
                </a:solidFill>
              </a:rPr>
              <a:t>Modifying Seafloor System</a:t>
            </a:r>
          </a:p>
          <a:p>
            <a:pPr lvl="1"/>
            <a:r>
              <a:rPr lang="en-US" sz="2200" dirty="0"/>
              <a:t>Using 10 foot long N-rods—structural section modulus 2.3 times large CPT rods—push with much more thrust without buckling risk</a:t>
            </a:r>
          </a:p>
          <a:p>
            <a:pPr lvl="2"/>
            <a:r>
              <a:rPr lang="en-US" sz="2200" dirty="0"/>
              <a:t>While heavier only 1/3 number of joints</a:t>
            </a:r>
          </a:p>
          <a:p>
            <a:pPr lvl="1"/>
            <a:r>
              <a:rPr lang="en-US" sz="2200" dirty="0"/>
              <a:t>Seismic hammer with hydraulic trip lift</a:t>
            </a:r>
          </a:p>
          <a:p>
            <a:pPr lvl="1"/>
            <a:r>
              <a:rPr lang="en-US" sz="2200" dirty="0"/>
              <a:t>Compression or P waves waste of time</a:t>
            </a:r>
          </a:p>
          <a:p>
            <a:pPr lvl="1"/>
            <a:r>
              <a:rPr lang="en-US" sz="2200" dirty="0"/>
              <a:t>Build a 16 foot by 16 foot structural frame with fold down decking on side of barge for safer working platform</a:t>
            </a:r>
          </a:p>
          <a:p>
            <a:pPr lvl="1"/>
            <a:r>
              <a:rPr lang="en-US" sz="2200" dirty="0"/>
              <a:t>Lower Seafloor system through this framed hole—minimizes crane reach</a:t>
            </a:r>
          </a:p>
          <a:p>
            <a:r>
              <a:rPr lang="en-US" sz="2600" dirty="0">
                <a:solidFill>
                  <a:srgbClr val="00B050"/>
                </a:solidFill>
              </a:rPr>
              <a:t>Drug and alcohol testing for barge crews</a:t>
            </a:r>
          </a:p>
          <a:p>
            <a:pPr lvl="1"/>
            <a:r>
              <a:rPr lang="en-US" sz="2200" dirty="0"/>
              <a:t>Crane operator caught at end of job smoking marijuana</a:t>
            </a:r>
          </a:p>
        </p:txBody>
      </p:sp>
    </p:spTree>
    <p:extLst>
      <p:ext uri="{BB962C8B-B14F-4D97-AF65-F5344CB8AC3E}">
        <p14:creationId xmlns:p14="http://schemas.microsoft.com/office/powerpoint/2010/main" val="4289754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6C03F-CFBA-4AD0-9166-9B12FE04C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25" y="76201"/>
            <a:ext cx="7765321" cy="9144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TYPES OF FAILURES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A7BCC-94D3-4328-A0E2-1FABEE707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838199"/>
            <a:ext cx="8839200" cy="5943599"/>
          </a:xfrm>
          <a:solidFill>
            <a:schemeClr val="tx1"/>
          </a:solidFill>
        </p:spPr>
        <p:txBody>
          <a:bodyPr>
            <a:normAutofit fontScale="92500" lnSpcReduction="10000"/>
          </a:bodyPr>
          <a:lstStyle/>
          <a:p>
            <a:pPr>
              <a:buClr>
                <a:srgbClr val="00B050"/>
              </a:buClr>
            </a:pPr>
            <a:r>
              <a:rPr lang="en-US" sz="2600" dirty="0">
                <a:solidFill>
                  <a:srgbClr val="00B050"/>
                </a:solidFill>
              </a:rPr>
              <a:t>Performance  Failure</a:t>
            </a:r>
          </a:p>
          <a:p>
            <a:pPr lvl="1"/>
            <a:r>
              <a:rPr lang="en-US" sz="2100" dirty="0">
                <a:solidFill>
                  <a:schemeClr val="bg1"/>
                </a:solidFill>
              </a:rPr>
              <a:t>Outcome has an undesired consequence</a:t>
            </a:r>
          </a:p>
          <a:p>
            <a:pPr>
              <a:buClr>
                <a:srgbClr val="00B050"/>
              </a:buClr>
            </a:pPr>
            <a:r>
              <a:rPr lang="en-US" sz="2600" dirty="0">
                <a:solidFill>
                  <a:srgbClr val="00B050"/>
                </a:solidFill>
              </a:rPr>
              <a:t>Financial Failure</a:t>
            </a:r>
          </a:p>
          <a:p>
            <a:pPr lvl="1"/>
            <a:r>
              <a:rPr lang="en-US" sz="2100" dirty="0">
                <a:solidFill>
                  <a:schemeClr val="bg1"/>
                </a:solidFill>
              </a:rPr>
              <a:t>Poor design model and parameter evaluation creates overly costly design because of high uncertainty/lack of knowledge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Settlement Evaluation</a:t>
            </a:r>
          </a:p>
          <a:p>
            <a:pPr lvl="3"/>
            <a:r>
              <a:rPr lang="en-US" sz="1800" dirty="0">
                <a:solidFill>
                  <a:schemeClr val="bg1"/>
                </a:solidFill>
              </a:rPr>
              <a:t>Need Static Deformation Test =&gt; Dilatometer, </a:t>
            </a:r>
            <a:r>
              <a:rPr lang="en-US" sz="1800" dirty="0" err="1">
                <a:solidFill>
                  <a:schemeClr val="bg1"/>
                </a:solidFill>
              </a:rPr>
              <a:t>Pressuremeter</a:t>
            </a:r>
            <a:r>
              <a:rPr lang="en-US" sz="1800" dirty="0">
                <a:solidFill>
                  <a:schemeClr val="bg1"/>
                </a:solidFill>
              </a:rPr>
              <a:t>, Lab Consolidation Test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Vertical Pile Capacity</a:t>
            </a:r>
          </a:p>
          <a:p>
            <a:pPr lvl="3"/>
            <a:r>
              <a:rPr lang="en-US" sz="1800" dirty="0">
                <a:solidFill>
                  <a:schemeClr val="bg1"/>
                </a:solidFill>
              </a:rPr>
              <a:t>CPT ideal model/PMT for stronger soil/rock</a:t>
            </a:r>
          </a:p>
          <a:p>
            <a:pPr lvl="2"/>
            <a:r>
              <a:rPr lang="en-US" sz="2000" dirty="0">
                <a:solidFill>
                  <a:schemeClr val="bg1"/>
                </a:solidFill>
              </a:rPr>
              <a:t>Lateral Pile Capacity</a:t>
            </a:r>
          </a:p>
          <a:p>
            <a:pPr lvl="3"/>
            <a:r>
              <a:rPr lang="en-US" sz="1800" dirty="0">
                <a:solidFill>
                  <a:schemeClr val="bg1"/>
                </a:solidFill>
              </a:rPr>
              <a:t>Need Lateral Test—DMT/PMT</a:t>
            </a:r>
          </a:p>
          <a:p>
            <a:pPr>
              <a:buClr>
                <a:srgbClr val="00B050"/>
              </a:buClr>
            </a:pPr>
            <a:r>
              <a:rPr lang="en-US" sz="2400" dirty="0">
                <a:solidFill>
                  <a:srgbClr val="00B050"/>
                </a:solidFill>
              </a:rPr>
              <a:t>Never Want the Test to be Your Source of Uncertainty</a:t>
            </a:r>
          </a:p>
          <a:p>
            <a:pPr>
              <a:buClr>
                <a:srgbClr val="00B050"/>
              </a:buClr>
            </a:pPr>
            <a:r>
              <a:rPr lang="en-US" sz="2400" dirty="0">
                <a:solidFill>
                  <a:srgbClr val="00B050"/>
                </a:solidFill>
              </a:rPr>
              <a:t>Accurate Design Balances Performance and Financial Failures– Select the Appropriate Probability of Success</a:t>
            </a:r>
          </a:p>
        </p:txBody>
      </p:sp>
    </p:spTree>
    <p:extLst>
      <p:ext uri="{BB962C8B-B14F-4D97-AF65-F5344CB8AC3E}">
        <p14:creationId xmlns:p14="http://schemas.microsoft.com/office/powerpoint/2010/main" val="27564159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2195D-C5C6-41B1-B2B6-432AC037539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066800" y="1828800"/>
            <a:ext cx="8077200" cy="167322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/>
              <a:t>Performing a 400-foot deep Seismic Dilatometer Sounding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F32CA-6176-4BA6-B542-D73ADA466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/>
              <a:t>DMT Project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228A5-3A00-40B7-9C92-D210F61F8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25625"/>
            <a:ext cx="8686800" cy="4351338"/>
          </a:xfrm>
        </p:spPr>
        <p:txBody>
          <a:bodyPr rtlCol="0">
            <a:normAutofit/>
          </a:bodyPr>
          <a:lstStyle/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sz="2400" dirty="0">
                <a:solidFill>
                  <a:srgbClr val="00B050"/>
                </a:solidFill>
              </a:rPr>
              <a:t>Perform DMT at 1 foot depth intervals to 400 feet</a:t>
            </a:r>
          </a:p>
          <a:p>
            <a:pPr marL="731520" lvl="1" indent="-27432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dirty="0"/>
              <a:t>We convinced the client to perform tests at 20-cm intervals (5 tests per rod) because it would not take much more time to do so and 50% more information would be acquired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sz="2400" dirty="0">
                <a:solidFill>
                  <a:srgbClr val="00B050"/>
                </a:solidFill>
              </a:rPr>
              <a:t>Perform true-interval seismic tests at 1-m depth intervals until shear wave attenuated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sz="2400" dirty="0">
                <a:solidFill>
                  <a:srgbClr val="00B050"/>
                </a:solidFill>
              </a:rPr>
              <a:t>Perform pore pressure dissipation tests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sz="2400" dirty="0">
                <a:solidFill>
                  <a:srgbClr val="00B050"/>
                </a:solidFill>
              </a:rPr>
              <a:t>Obtain “C” readings below the water table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77D56-5B81-4AED-8CAD-946F8CA67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/>
              <a:t>Direct Push Method </a:t>
            </a:r>
          </a:p>
        </p:txBody>
      </p:sp>
      <p:sp>
        <p:nvSpPr>
          <p:cNvPr id="11267" name="Content Placeholder 2">
            <a:extLst>
              <a:ext uri="{FF2B5EF4-FFF2-40B4-BE49-F238E27FC236}">
                <a16:creationId xmlns:a16="http://schemas.microsoft.com/office/drawing/2014/main" id="{9B410336-96B3-441E-A406-8A1D839D5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333057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400" dirty="0">
                <a:solidFill>
                  <a:srgbClr val="00B050"/>
                </a:solidFill>
              </a:rPr>
              <a:t>Impossible to successfully perform to full depth</a:t>
            </a:r>
          </a:p>
          <a:p>
            <a:pPr eaLnBrk="1" hangingPunct="1"/>
            <a:r>
              <a:rPr lang="en-US" altLang="en-US" sz="2400" dirty="0">
                <a:solidFill>
                  <a:srgbClr val="00B050"/>
                </a:solidFill>
              </a:rPr>
              <a:t>Cemented sand layers would cause penetration refusal</a:t>
            </a:r>
          </a:p>
          <a:p>
            <a:pPr eaLnBrk="1" hangingPunct="1"/>
            <a:r>
              <a:rPr lang="en-US" altLang="en-US" sz="2400" dirty="0">
                <a:solidFill>
                  <a:srgbClr val="00B050"/>
                </a:solidFill>
              </a:rPr>
              <a:t>Sounding would be too inclined from vertical </a:t>
            </a:r>
          </a:p>
          <a:p>
            <a:pPr eaLnBrk="1" hangingPunct="1"/>
            <a:r>
              <a:rPr lang="en-US" altLang="en-US" sz="2400" dirty="0">
                <a:solidFill>
                  <a:srgbClr val="00B050"/>
                </a:solidFill>
              </a:rPr>
              <a:t>Would develop high rod friction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B579A-D0BC-4DFA-86A8-31113FD35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DMT  Torpedo</a:t>
            </a:r>
          </a:p>
        </p:txBody>
      </p:sp>
      <p:pic>
        <p:nvPicPr>
          <p:cNvPr id="17411" name="Content Placeholder 7" descr="Lowering DMT Torpedo with Rubber Sliding Centralizers.JPG">
            <a:extLst>
              <a:ext uri="{FF2B5EF4-FFF2-40B4-BE49-F238E27FC236}">
                <a16:creationId xmlns:a16="http://schemas.microsoft.com/office/drawing/2014/main" id="{C9BCBB60-3855-411F-960F-66B8FB3EE8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1700" y="1009650"/>
            <a:ext cx="4686300" cy="5848350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041AA-AB3F-4DBC-9F3D-7ADB7C032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DMT  Torpedo Method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A5CB3-647E-49A3-BADF-98F7F7321D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sz="2400" dirty="0">
                <a:solidFill>
                  <a:srgbClr val="00B050"/>
                </a:solidFill>
              </a:rPr>
              <a:t>DMT cable was threaded through the AW rod and then exited to outside of the rods</a:t>
            </a:r>
          </a:p>
          <a:p>
            <a:pPr marL="781812" lvl="1" indent="-320040">
              <a:spcBef>
                <a:spcPts val="0"/>
              </a:spcBef>
              <a:buFont typeface="Wingdings 2"/>
              <a:buChar char=""/>
              <a:defRPr/>
            </a:pPr>
            <a:r>
              <a:rPr lang="en-US" sz="2100" dirty="0"/>
              <a:t>Rubber washers around rods to give lateral support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sz="2400" dirty="0">
                <a:solidFill>
                  <a:srgbClr val="00B050"/>
                </a:solidFill>
              </a:rPr>
              <a:t>Used an adapter to NWJ rods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sz="2400" dirty="0" err="1">
                <a:solidFill>
                  <a:srgbClr val="00B050"/>
                </a:solidFill>
              </a:rPr>
              <a:t>GeoServices</a:t>
            </a:r>
            <a:r>
              <a:rPr lang="en-US" sz="2400" dirty="0">
                <a:solidFill>
                  <a:srgbClr val="00B050"/>
                </a:solidFill>
              </a:rPr>
              <a:t> lowered the DMT torpedo and NWJ rods to the bottom of the hole</a:t>
            </a:r>
          </a:p>
          <a:p>
            <a:pPr marL="731520" lvl="1" indent="-27432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sz="2100" dirty="0"/>
              <a:t>Used 20 foot sections of NWJ rods and a 5-foot long NWJ rod with welded 5/8 square stock (centralizer rod) between the 20-foot sections</a:t>
            </a:r>
          </a:p>
          <a:p>
            <a:pPr marL="731520" lvl="1" indent="-27432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sz="2100" dirty="0"/>
              <a:t>DMT cable was taped to the outside of the NWJ rods at 10-foot intervals 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sz="2400" dirty="0">
                <a:solidFill>
                  <a:srgbClr val="00B050"/>
                </a:solidFill>
              </a:rPr>
              <a:t>At the top of the NWJ rods, an adapter was used to channel the cable back into AW rods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4EBBD-331D-46A0-8B69-5271831F0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Centralizer</a:t>
            </a:r>
          </a:p>
        </p:txBody>
      </p:sp>
      <p:pic>
        <p:nvPicPr>
          <p:cNvPr id="19459" name="Content Placeholder 3" descr="Taping DMT Cable Above and Below Steel NWJ Centralizer.JPG">
            <a:extLst>
              <a:ext uri="{FF2B5EF4-FFF2-40B4-BE49-F238E27FC236}">
                <a16:creationId xmlns:a16="http://schemas.microsoft.com/office/drawing/2014/main" id="{9D476020-EFBD-4139-B2D9-94B67FC695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341438"/>
            <a:ext cx="2438400" cy="5516562"/>
          </a:xfrm>
        </p:spPr>
      </p:pic>
      <p:pic>
        <p:nvPicPr>
          <p:cNvPr id="19460" name="Content Placeholder 5" descr="Long Steel Centralizer Used on top of DMT Torpedo Probe.JPG">
            <a:extLst>
              <a:ext uri="{FF2B5EF4-FFF2-40B4-BE49-F238E27FC236}">
                <a16:creationId xmlns:a16="http://schemas.microsoft.com/office/drawing/2014/main" id="{30749906-721E-41DA-8510-3E1CD02E67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24" y="2149634"/>
            <a:ext cx="2776451" cy="370332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2ACAD-4FE0-4ED1-A984-90A5ADDF2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DMT  Torpedo  Method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7F79F-5C40-4CD3-B0A3-0FB8833CF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362200"/>
            <a:ext cx="8763000" cy="3276600"/>
          </a:xfrm>
        </p:spPr>
        <p:txBody>
          <a:bodyPr rtlCol="0">
            <a:normAutofit/>
          </a:bodyPr>
          <a:lstStyle/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sz="2400" dirty="0" err="1">
                <a:solidFill>
                  <a:srgbClr val="00B050"/>
                </a:solidFill>
              </a:rPr>
              <a:t>GeoServices</a:t>
            </a:r>
            <a:r>
              <a:rPr lang="en-US" sz="2400" dirty="0">
                <a:solidFill>
                  <a:srgbClr val="00B050"/>
                </a:solidFill>
              </a:rPr>
              <a:t> moved their CME-75 drill rig off of the hole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sz="2400" dirty="0">
                <a:solidFill>
                  <a:srgbClr val="00B050"/>
                </a:solidFill>
              </a:rPr>
              <a:t>Moved In-Situ track rig back exactly over the hole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sz="2400" dirty="0">
                <a:solidFill>
                  <a:srgbClr val="00B050"/>
                </a:solidFill>
              </a:rPr>
              <a:t>Camera was placed inside the hole in the track rig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sz="2400" dirty="0">
                <a:solidFill>
                  <a:srgbClr val="00B050"/>
                </a:solidFill>
              </a:rPr>
              <a:t>Monitor with a cross-hairs was watched as track rig was repositioned over the hole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4115E-B8F9-4704-9381-27E80EEFC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DMT  Torpedo Method (cont.)</a:t>
            </a:r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7A65A984-FE56-40CC-802E-FF3FE347E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2400" dirty="0">
                <a:solidFill>
                  <a:srgbClr val="00B050"/>
                </a:solidFill>
              </a:rPr>
              <a:t>AW rods had the same diameter as the In-Situ direct push rods</a:t>
            </a:r>
          </a:p>
          <a:p>
            <a:pPr eaLnBrk="1" hangingPunct="1"/>
            <a:r>
              <a:rPr lang="en-US" altLang="en-US" sz="2400" dirty="0">
                <a:solidFill>
                  <a:srgbClr val="00B050"/>
                </a:solidFill>
              </a:rPr>
              <a:t>Existing In-situ clamp worked with the AW rods</a:t>
            </a:r>
          </a:p>
          <a:p>
            <a:pPr eaLnBrk="1" hangingPunct="1"/>
            <a:r>
              <a:rPr lang="en-US" altLang="en-US" sz="2400" dirty="0">
                <a:solidFill>
                  <a:srgbClr val="00B050"/>
                </a:solidFill>
              </a:rPr>
              <a:t>Threaded DMT cable through the AW rods</a:t>
            </a:r>
          </a:p>
          <a:p>
            <a:pPr eaLnBrk="1" hangingPunct="1"/>
            <a:r>
              <a:rPr lang="en-US" altLang="en-US" sz="2400" dirty="0">
                <a:solidFill>
                  <a:srgbClr val="00B050"/>
                </a:solidFill>
              </a:rPr>
              <a:t>Lowered BX-casing (3-inch OD) over AW rods to provide lateral support</a:t>
            </a:r>
          </a:p>
          <a:p>
            <a:pPr eaLnBrk="1" hangingPunct="1"/>
            <a:r>
              <a:rPr lang="en-US" altLang="en-US" sz="2400" dirty="0">
                <a:solidFill>
                  <a:srgbClr val="00B050"/>
                </a:solidFill>
              </a:rPr>
              <a:t>Pushed DMT to test depths (20-cm intervals) and performed test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6F0D0-0AB2-4064-899A-811155F05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8683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In-Situ Direct Push Clamp</a:t>
            </a:r>
          </a:p>
        </p:txBody>
      </p:sp>
      <p:pic>
        <p:nvPicPr>
          <p:cNvPr id="22531" name="Content Placeholder 3" descr="Ball Bearing Clamp pushing AW Rods for DMT Torpedo with 3 inch casing and guide.JPG">
            <a:extLst>
              <a:ext uri="{FF2B5EF4-FFF2-40B4-BE49-F238E27FC236}">
                <a16:creationId xmlns:a16="http://schemas.microsoft.com/office/drawing/2014/main" id="{F5FDB698-3498-4A08-8699-B15A1D89AA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3963" y="1547813"/>
            <a:ext cx="3983037" cy="5310187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6A45D-432B-4147-B8C2-BA2EF785C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152400"/>
            <a:ext cx="6096000" cy="1143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400" dirty="0">
                <a:solidFill>
                  <a:schemeClr val="accent1">
                    <a:satMod val="150000"/>
                  </a:schemeClr>
                </a:solidFill>
              </a:rPr>
              <a:t>DMT Control Unit and Auxiliary 100 Bar Gauge</a:t>
            </a:r>
          </a:p>
        </p:txBody>
      </p:sp>
      <p:pic>
        <p:nvPicPr>
          <p:cNvPr id="6" name="Content Placeholder 5" descr="Failmezger Reading DMT  Guages with 100 bar auxillary guage for 350 foot deep DMT Sounding.JPG">
            <a:extLst>
              <a:ext uri="{FF2B5EF4-FFF2-40B4-BE49-F238E27FC236}">
                <a16:creationId xmlns:a16="http://schemas.microsoft.com/office/drawing/2014/main" id="{E861EAFD-8B03-467D-AD31-DE12EA3CDB3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396" r="6396"/>
          <a:stretch>
            <a:fillRect/>
          </a:stretch>
        </p:blipFill>
        <p:spPr>
          <a:xfrm>
            <a:off x="2903538" y="1484313"/>
            <a:ext cx="6248400" cy="5373687"/>
          </a:xfrm>
        </p:spPr>
      </p:pic>
      <p:sp>
        <p:nvSpPr>
          <p:cNvPr id="23556" name="Text Placeholder 3">
            <a:extLst>
              <a:ext uri="{FF2B5EF4-FFF2-40B4-BE49-F238E27FC236}">
                <a16:creationId xmlns:a16="http://schemas.microsoft.com/office/drawing/2014/main" id="{14ECD1F7-33E3-4245-99A5-906AB21C2F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4800" y="3886200"/>
            <a:ext cx="2362200" cy="1905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000"/>
              <a:t>Some pressure readings were higher than the standard 60 bar gauge—added a 100 bar gauge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F515F-563B-4B17-8579-0D025E8D9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6" y="228600"/>
            <a:ext cx="7765321" cy="609599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Probability of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A7F9A-2C7D-44A0-B290-F09BC5D2E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914400"/>
            <a:ext cx="8915400" cy="5791200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</a:pPr>
            <a:r>
              <a:rPr lang="en-US" sz="2800" dirty="0">
                <a:solidFill>
                  <a:srgbClr val="00B050"/>
                </a:solidFill>
              </a:rPr>
              <a:t>Because of uncertainty, design solution is not deterministic, but rather probabilistic solution based on a bell-shaped curve</a:t>
            </a:r>
          </a:p>
          <a:p>
            <a:pPr>
              <a:buClr>
                <a:srgbClr val="00B050"/>
              </a:buClr>
            </a:pPr>
            <a:r>
              <a:rPr lang="en-US" sz="2800" dirty="0">
                <a:solidFill>
                  <a:srgbClr val="00B050"/>
                </a:solidFill>
              </a:rPr>
              <a:t>Bell-shaped curve is defined knowing:</a:t>
            </a:r>
          </a:p>
          <a:p>
            <a:pPr marL="914400" lvl="1" indent="-457200">
              <a:buClr>
                <a:schemeClr val="bg1"/>
              </a:buClr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</a:rPr>
              <a:t>Average Value</a:t>
            </a:r>
          </a:p>
          <a:p>
            <a:pPr marL="914400" lvl="1" indent="-457200">
              <a:buClr>
                <a:schemeClr val="bg1"/>
              </a:buClr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</a:rPr>
              <a:t>Standard Deviation</a:t>
            </a:r>
          </a:p>
          <a:p>
            <a:pPr marL="914400" lvl="1" indent="-457200">
              <a:buClr>
                <a:schemeClr val="bg1"/>
              </a:buClr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</a:rPr>
              <a:t>End Limits</a:t>
            </a:r>
          </a:p>
          <a:p>
            <a:pPr>
              <a:buClr>
                <a:srgbClr val="00B050"/>
              </a:buClr>
            </a:pPr>
            <a:r>
              <a:rPr lang="en-US" sz="2800" dirty="0">
                <a:solidFill>
                  <a:srgbClr val="00B050"/>
                </a:solidFill>
              </a:rPr>
              <a:t>Beta probability distribution curve gives engineer best solution—Choose the end limits</a:t>
            </a:r>
          </a:p>
          <a:p>
            <a:pPr>
              <a:buClr>
                <a:srgbClr val="00B050"/>
              </a:buClr>
            </a:pPr>
            <a:r>
              <a:rPr lang="en-US" sz="2800" dirty="0">
                <a:solidFill>
                  <a:srgbClr val="00B050"/>
                </a:solidFill>
              </a:rPr>
              <a:t>Total area under curve must always equal 1.0</a:t>
            </a:r>
          </a:p>
          <a:p>
            <a:pPr>
              <a:buClr>
                <a:srgbClr val="00B050"/>
              </a:buClr>
            </a:pPr>
            <a:r>
              <a:rPr lang="en-US" sz="2800" dirty="0">
                <a:solidFill>
                  <a:srgbClr val="00B050"/>
                </a:solidFill>
              </a:rPr>
              <a:t>Probability of success is the area under curve in the success zone</a:t>
            </a:r>
          </a:p>
        </p:txBody>
      </p:sp>
    </p:spTree>
    <p:extLst>
      <p:ext uri="{BB962C8B-B14F-4D97-AF65-F5344CB8AC3E}">
        <p14:creationId xmlns:p14="http://schemas.microsoft.com/office/powerpoint/2010/main" val="22864786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F2182-DCEA-4185-BA19-7FF203DB5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Drilling Equipment</a:t>
            </a:r>
          </a:p>
        </p:txBody>
      </p:sp>
      <p:sp>
        <p:nvSpPr>
          <p:cNvPr id="24579" name="Content Placeholder 2">
            <a:extLst>
              <a:ext uri="{FF2B5EF4-FFF2-40B4-BE49-F238E27FC236}">
                <a16:creationId xmlns:a16="http://schemas.microsoft.com/office/drawing/2014/main" id="{1BB0FFD7-B722-4ADD-8A23-A2ECF432B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400" dirty="0">
                <a:solidFill>
                  <a:srgbClr val="00B050"/>
                </a:solidFill>
              </a:rPr>
              <a:t>Selecting the drill rig with the necessary accessories was critical to successful project</a:t>
            </a:r>
          </a:p>
          <a:p>
            <a:pPr lvl="1" eaLnBrk="1" hangingPunct="1"/>
            <a:r>
              <a:rPr lang="en-US" altLang="en-US" sz="2100" dirty="0"/>
              <a:t>High capacity Gardner –Denver piston pump</a:t>
            </a:r>
          </a:p>
          <a:p>
            <a:pPr lvl="1" eaLnBrk="1" hangingPunct="1"/>
            <a:r>
              <a:rPr lang="en-US" altLang="en-US" sz="2100" dirty="0"/>
              <a:t>3 different speed/capacity winches</a:t>
            </a:r>
          </a:p>
          <a:p>
            <a:pPr lvl="1" eaLnBrk="1" hangingPunct="1"/>
            <a:r>
              <a:rPr lang="en-US" altLang="en-US" sz="2100" dirty="0"/>
              <a:t>Hydraulic Break-out Wrench/Rod Clamp</a:t>
            </a:r>
          </a:p>
          <a:p>
            <a:pPr lvl="2" eaLnBrk="1" hangingPunct="1"/>
            <a:r>
              <a:rPr lang="en-US" altLang="en-US" sz="2100" dirty="0"/>
              <a:t>Footing</a:t>
            </a:r>
          </a:p>
          <a:p>
            <a:pPr eaLnBrk="1" hangingPunct="1"/>
            <a:r>
              <a:rPr lang="en-US" altLang="en-US" sz="2400" dirty="0">
                <a:solidFill>
                  <a:srgbClr val="00B050"/>
                </a:solidFill>
              </a:rPr>
              <a:t>Extensive maintenance was performed on drill rig including rebuilding of pumps prior to mobilization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6E2DF-D996-4AB2-BB90-252EE1235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err="1">
                <a:solidFill>
                  <a:schemeClr val="accent1">
                    <a:satMod val="150000"/>
                  </a:schemeClr>
                </a:solidFill>
              </a:rPr>
              <a:t>GeoServices</a:t>
            </a: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 CME-75 Drill Rig</a:t>
            </a:r>
          </a:p>
        </p:txBody>
      </p:sp>
      <p:pic>
        <p:nvPicPr>
          <p:cNvPr id="25603" name="Content Placeholder 9" descr="GeoServices CME 75 and Insitu Track Rigs set-up for 350 foot deep DMT sounding 3.JPG">
            <a:extLst>
              <a:ext uri="{FF2B5EF4-FFF2-40B4-BE49-F238E27FC236}">
                <a16:creationId xmlns:a16="http://schemas.microsoft.com/office/drawing/2014/main" id="{31EB19C9-754C-4E93-A6C7-96FE976BFF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8" y="2286000"/>
            <a:ext cx="4572000" cy="3429000"/>
          </a:xfrm>
        </p:spPr>
      </p:pic>
      <p:pic>
        <p:nvPicPr>
          <p:cNvPr id="25604" name="Content Placeholder 13" descr="GeoServices CME 75 for 350 foot deep DMT Sounding.JPG">
            <a:extLst>
              <a:ext uri="{FF2B5EF4-FFF2-40B4-BE49-F238E27FC236}">
                <a16:creationId xmlns:a16="http://schemas.microsoft.com/office/drawing/2014/main" id="{42A086AA-0085-4650-9FE6-09B42B8D71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557" y="2571505"/>
            <a:ext cx="3811385" cy="2859578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B8651-D0A1-4BF2-AA80-CBC64EE52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Additional Drilling Efficiencies</a:t>
            </a:r>
          </a:p>
        </p:txBody>
      </p:sp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BDDBBCC2-10FF-4A81-96FB-62786FEBBC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92575"/>
          </a:xfrm>
        </p:spPr>
        <p:txBody>
          <a:bodyPr/>
          <a:lstStyle/>
          <a:p>
            <a:pPr eaLnBrk="1" hangingPunct="1"/>
            <a:r>
              <a:rPr lang="en-US" altLang="en-US" sz="2400" dirty="0">
                <a:solidFill>
                  <a:srgbClr val="00B050"/>
                </a:solidFill>
              </a:rPr>
              <a:t>Used a three person crew that had combined 70 years of experience</a:t>
            </a:r>
          </a:p>
          <a:p>
            <a:pPr eaLnBrk="1" hangingPunct="1"/>
            <a:r>
              <a:rPr lang="en-US" altLang="en-US" sz="2400" dirty="0">
                <a:solidFill>
                  <a:srgbClr val="00B050"/>
                </a:solidFill>
              </a:rPr>
              <a:t>Used a large mud pit lined with plastic</a:t>
            </a:r>
          </a:p>
          <a:p>
            <a:pPr eaLnBrk="1" hangingPunct="1"/>
            <a:r>
              <a:rPr lang="en-US" altLang="en-US" sz="2400" dirty="0">
                <a:solidFill>
                  <a:srgbClr val="00B050"/>
                </a:solidFill>
              </a:rPr>
              <a:t>Circulated the drilling mud through a </a:t>
            </a:r>
            <a:r>
              <a:rPr lang="en-US" altLang="en-US" sz="2400" dirty="0" err="1">
                <a:solidFill>
                  <a:srgbClr val="00B050"/>
                </a:solidFill>
              </a:rPr>
              <a:t>desander</a:t>
            </a:r>
            <a:r>
              <a:rPr lang="en-US" altLang="en-US" sz="2400" dirty="0">
                <a:solidFill>
                  <a:srgbClr val="00B050"/>
                </a:solidFill>
              </a:rPr>
              <a:t> to keep mud clean</a:t>
            </a:r>
          </a:p>
          <a:p>
            <a:pPr eaLnBrk="1" hangingPunct="1"/>
            <a:r>
              <a:rPr lang="en-US" altLang="en-US" sz="2400" dirty="0">
                <a:solidFill>
                  <a:srgbClr val="00B050"/>
                </a:solidFill>
              </a:rPr>
              <a:t>Used steel saw horses to hold their NWJ rods in 20-foot sections</a:t>
            </a:r>
          </a:p>
          <a:p>
            <a:pPr eaLnBrk="1" hangingPunct="1"/>
            <a:endParaRPr lang="en-US" alt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3F871-1A4B-4B5D-9108-21321D2B4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921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Mud Pit </a:t>
            </a:r>
          </a:p>
        </p:txBody>
      </p:sp>
      <p:pic>
        <p:nvPicPr>
          <p:cNvPr id="27651" name="Content Placeholder 5" descr="Mud Pit used for 350 foot deep DMT Sounding.JPG">
            <a:extLst>
              <a:ext uri="{FF2B5EF4-FFF2-40B4-BE49-F238E27FC236}">
                <a16:creationId xmlns:a16="http://schemas.microsoft.com/office/drawing/2014/main" id="{4FFBC20C-6BF1-4F9E-8C52-6AF0FE3F6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600200"/>
            <a:ext cx="8369300" cy="5105400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F21D2-71E2-4975-9567-15CC0245F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8683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NWJ Rods Kept on Steel Saw Horses</a:t>
            </a:r>
          </a:p>
        </p:txBody>
      </p:sp>
      <p:pic>
        <p:nvPicPr>
          <p:cNvPr id="28675" name="Content Placeholder 3" descr="Sawhorse set-up for deep DMT Sounding.JPG">
            <a:extLst>
              <a:ext uri="{FF2B5EF4-FFF2-40B4-BE49-F238E27FC236}">
                <a16:creationId xmlns:a16="http://schemas.microsoft.com/office/drawing/2014/main" id="{90146B55-C9ED-4919-B310-1A5707D53E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438" y="949325"/>
            <a:ext cx="7878762" cy="5908675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70CEE-9DD1-42D3-88F4-59EF6EB6E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5448"/>
            <a:ext cx="9144000" cy="1252728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Additional Drilling Efficiencies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C1B38-EB58-4B8B-8DEA-96D2A4FA5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825625"/>
            <a:ext cx="8686800" cy="4351338"/>
          </a:xfrm>
        </p:spPr>
        <p:txBody>
          <a:bodyPr rtlCol="0">
            <a:normAutofit/>
          </a:bodyPr>
          <a:lstStyle/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sz="2400" dirty="0">
                <a:solidFill>
                  <a:srgbClr val="00B050"/>
                </a:solidFill>
              </a:rPr>
              <a:t>Used 4 hoisting plugs so that they could simply clip the winch line on rod and were never waiting for the rod to be hoisted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sz="2400" dirty="0">
                <a:solidFill>
                  <a:srgbClr val="00B050"/>
                </a:solidFill>
              </a:rPr>
              <a:t>Used three winch cables</a:t>
            </a:r>
          </a:p>
          <a:p>
            <a:pPr marL="731520" lvl="1" indent="-27432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sz="2100" dirty="0"/>
              <a:t>100 feet of rod could be hoisted with light duty but fast winch</a:t>
            </a:r>
          </a:p>
          <a:p>
            <a:pPr marL="731520" lvl="1" indent="-27432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sz="2100" dirty="0"/>
              <a:t>100 to 200 feet of rod could be hoisted with the medium duty winch</a:t>
            </a:r>
          </a:p>
          <a:p>
            <a:pPr marL="731520" lvl="1" indent="-274320" eaLnBrk="1" fontAlgn="auto" hangingPunct="1">
              <a:spcAft>
                <a:spcPts val="0"/>
              </a:spcAft>
              <a:buFont typeface="Wingdings"/>
              <a:buChar char=""/>
              <a:defRPr/>
            </a:pPr>
            <a:r>
              <a:rPr lang="en-US" sz="2100" dirty="0"/>
              <a:t>200 to 400 feet of rod had to be hoisted with the heavy duty but slower winch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EEA9B-F79B-42FE-803D-BE3185EDC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5448"/>
            <a:ext cx="9144000" cy="1252728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Additional Drilling Efficiencies (cont.)</a:t>
            </a:r>
          </a:p>
        </p:txBody>
      </p:sp>
      <p:sp>
        <p:nvSpPr>
          <p:cNvPr id="30723" name="Content Placeholder 2">
            <a:extLst>
              <a:ext uri="{FF2B5EF4-FFF2-40B4-BE49-F238E27FC236}">
                <a16:creationId xmlns:a16="http://schemas.microsoft.com/office/drawing/2014/main" id="{466978BA-6467-4165-A958-60A7CF0BF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394017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400" dirty="0" err="1">
                <a:solidFill>
                  <a:srgbClr val="00B050"/>
                </a:solidFill>
              </a:rPr>
              <a:t>GeoServices</a:t>
            </a:r>
            <a:r>
              <a:rPr lang="en-US" altLang="en-US" sz="2400" dirty="0">
                <a:solidFill>
                  <a:srgbClr val="00B050"/>
                </a:solidFill>
              </a:rPr>
              <a:t>’ driller, Ronald Stidham, knew which winch to use when</a:t>
            </a:r>
          </a:p>
          <a:p>
            <a:pPr eaLnBrk="1" hangingPunct="1"/>
            <a:r>
              <a:rPr lang="en-US" altLang="en-US" sz="2400" dirty="0">
                <a:solidFill>
                  <a:srgbClr val="00B050"/>
                </a:solidFill>
              </a:rPr>
              <a:t>At 400 feet, the </a:t>
            </a:r>
            <a:r>
              <a:rPr lang="en-US" altLang="en-US" sz="2400" dirty="0" err="1">
                <a:solidFill>
                  <a:srgbClr val="00B050"/>
                </a:solidFill>
              </a:rPr>
              <a:t>GeoServices</a:t>
            </a:r>
            <a:r>
              <a:rPr lang="en-US" altLang="en-US" sz="2400" dirty="0">
                <a:solidFill>
                  <a:srgbClr val="00B050"/>
                </a:solidFill>
              </a:rPr>
              <a:t>’ crew was able to trip either in or out of the hole in about 45 minutes</a:t>
            </a:r>
          </a:p>
          <a:p>
            <a:pPr eaLnBrk="1" hangingPunct="1"/>
            <a:r>
              <a:rPr lang="en-US" altLang="en-US" sz="2400" dirty="0">
                <a:solidFill>
                  <a:srgbClr val="00B050"/>
                </a:solidFill>
              </a:rPr>
              <a:t>Used a reel to keep DMT cable from getting tangled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6E972-A366-451E-8E59-0BE564DA3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DMT Cable Reel</a:t>
            </a:r>
          </a:p>
        </p:txBody>
      </p:sp>
      <p:pic>
        <p:nvPicPr>
          <p:cNvPr id="31747" name="Content Placeholder 3" descr="DMT Cable Reel.JPG">
            <a:extLst>
              <a:ext uri="{FF2B5EF4-FFF2-40B4-BE49-F238E27FC236}">
                <a16:creationId xmlns:a16="http://schemas.microsoft.com/office/drawing/2014/main" id="{2B94BCEB-B9FD-45ED-A5F8-DD383F9CB0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406525"/>
            <a:ext cx="7269163" cy="5451475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EA8F-C5E9-42CC-B375-1B8E9C53D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Satisfying Conclusions</a:t>
            </a:r>
          </a:p>
        </p:txBody>
      </p:sp>
      <p:sp>
        <p:nvSpPr>
          <p:cNvPr id="32771" name="Content Placeholder 2">
            <a:extLst>
              <a:ext uri="{FF2B5EF4-FFF2-40B4-BE49-F238E27FC236}">
                <a16:creationId xmlns:a16="http://schemas.microsoft.com/office/drawing/2014/main" id="{36AE3C89-1694-44E0-BDC9-2EF6F04DD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386397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400" dirty="0">
                <a:solidFill>
                  <a:srgbClr val="00B050"/>
                </a:solidFill>
              </a:rPr>
              <a:t>Significant planning for a complicated project made the project go smoothly in the field</a:t>
            </a:r>
          </a:p>
          <a:p>
            <a:pPr eaLnBrk="1" hangingPunct="1"/>
            <a:r>
              <a:rPr lang="en-US" altLang="en-US" sz="2400" dirty="0">
                <a:solidFill>
                  <a:srgbClr val="00B050"/>
                </a:solidFill>
              </a:rPr>
              <a:t>Selecting the most suitable equipment enabled the project to be successfully completed</a:t>
            </a:r>
          </a:p>
          <a:p>
            <a:pPr eaLnBrk="1" hangingPunct="1"/>
            <a:r>
              <a:rPr lang="en-US" altLang="en-US" sz="2400" dirty="0">
                <a:solidFill>
                  <a:srgbClr val="00B050"/>
                </a:solidFill>
              </a:rPr>
              <a:t>Working with an experienced driller and crew eliminated many field frustrations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idx="4294967295"/>
          </p:nvPr>
        </p:nvSpPr>
        <p:spPr>
          <a:xfrm>
            <a:off x="0" y="1825625"/>
            <a:ext cx="7886700" cy="3175000"/>
          </a:xfrm>
          <a:prstGeom prst="rect">
            <a:avLst/>
          </a:prstGeom>
        </p:spPr>
        <p:txBody>
          <a:bodyPr vert="horz" wrap="square" lIns="0" tIns="1664051" rIns="0" bIns="0" rtlCol="0">
            <a:spAutoFit/>
          </a:bodyPr>
          <a:lstStyle/>
          <a:p>
            <a:pPr marL="5080" algn="ctr">
              <a:lnSpc>
                <a:spcPct val="100000"/>
              </a:lnSpc>
              <a:spcBef>
                <a:spcPts val="1150"/>
              </a:spcBef>
            </a:pPr>
            <a:r>
              <a:rPr sz="4400" b="1" i="0" spc="-15" dirty="0">
                <a:latin typeface="Calibri"/>
                <a:cs typeface="Calibri"/>
              </a:rPr>
              <a:t>Cyclic </a:t>
            </a:r>
            <a:r>
              <a:rPr sz="4400" b="1" i="0" spc="-10" dirty="0">
                <a:latin typeface="Calibri"/>
                <a:cs typeface="Calibri"/>
              </a:rPr>
              <a:t>Borehole </a:t>
            </a:r>
            <a:r>
              <a:rPr sz="4400" b="1" i="0" dirty="0">
                <a:latin typeface="Calibri"/>
                <a:cs typeface="Calibri"/>
              </a:rPr>
              <a:t>Shear </a:t>
            </a:r>
            <a:r>
              <a:rPr sz="4400" b="1" i="0" spc="-110" dirty="0">
                <a:latin typeface="Calibri"/>
                <a:cs typeface="Calibri"/>
              </a:rPr>
              <a:t>Test</a:t>
            </a:r>
            <a:r>
              <a:rPr sz="4400" b="1" i="0" spc="-35" dirty="0">
                <a:latin typeface="Calibri"/>
                <a:cs typeface="Calibri"/>
              </a:rPr>
              <a:t> </a:t>
            </a:r>
            <a:r>
              <a:rPr sz="4400" b="1" i="0" spc="-15" dirty="0">
                <a:latin typeface="Calibri"/>
                <a:cs typeface="Calibri"/>
              </a:rPr>
              <a:t>(CBST)</a:t>
            </a:r>
            <a:endParaRPr sz="4400" dirty="0">
              <a:latin typeface="Calibri"/>
              <a:cs typeface="Calibri"/>
            </a:endParaRPr>
          </a:p>
          <a:p>
            <a:pPr marL="5080" algn="ctr">
              <a:lnSpc>
                <a:spcPct val="100000"/>
              </a:lnSpc>
              <a:spcBef>
                <a:spcPts val="1055"/>
              </a:spcBef>
            </a:pPr>
            <a:r>
              <a:rPr sz="4400" b="1" i="0" spc="-5" dirty="0">
                <a:latin typeface="Calibri"/>
                <a:cs typeface="Calibri"/>
              </a:rPr>
              <a:t>Soil </a:t>
            </a:r>
            <a:r>
              <a:rPr sz="4400" b="1" i="0" spc="-65" dirty="0">
                <a:latin typeface="Calibri"/>
                <a:cs typeface="Calibri"/>
              </a:rPr>
              <a:t>Testing</a:t>
            </a:r>
            <a:r>
              <a:rPr sz="4400" b="1" i="0" spc="-35" dirty="0">
                <a:latin typeface="Calibri"/>
                <a:cs typeface="Calibri"/>
              </a:rPr>
              <a:t> </a:t>
            </a:r>
            <a:r>
              <a:rPr sz="4400" b="1" i="0" spc="-10" dirty="0">
                <a:latin typeface="Calibri"/>
                <a:cs typeface="Calibri"/>
              </a:rPr>
              <a:t>Device</a:t>
            </a:r>
            <a:endParaRPr sz="4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18089-456A-489B-AE8E-B91E7AD12AC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90600" y="138113"/>
            <a:ext cx="8153400" cy="473075"/>
          </a:xfrm>
          <a:noFill/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Same Soil—Different Tests and Modeling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B187104-AC64-43A8-9713-B17658D8D5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1724820"/>
              </p:ext>
            </p:extLst>
          </p:nvPr>
        </p:nvGraphicFramePr>
        <p:xfrm>
          <a:off x="954857" y="865385"/>
          <a:ext cx="7226300" cy="5972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7" name="Plot" r:id="rId3" imgW="7786080" imgH="6435720" progId="Grapher.Document">
                  <p:embed/>
                </p:oleObj>
              </mc:Choice>
              <mc:Fallback>
                <p:oleObj name="Plot" r:id="rId3" imgW="7786080" imgH="643572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54857" y="865385"/>
                        <a:ext cx="7226300" cy="5972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39421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19400" y="199524"/>
            <a:ext cx="3896106" cy="5366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The</a:t>
            </a:r>
            <a:r>
              <a:rPr spc="-65" dirty="0"/>
              <a:t> </a:t>
            </a:r>
            <a:r>
              <a:rPr spc="-15" dirty="0"/>
              <a:t>Problem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xfrm>
            <a:off x="76200" y="981643"/>
            <a:ext cx="8915400" cy="46416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9410">
              <a:lnSpc>
                <a:spcPct val="100000"/>
              </a:lnSpc>
              <a:spcBef>
                <a:spcPts val="95"/>
              </a:spcBef>
            </a:pPr>
            <a:r>
              <a:rPr spc="-15" dirty="0"/>
              <a:t>“Virtually </a:t>
            </a:r>
            <a:r>
              <a:rPr spc="-5" dirty="0"/>
              <a:t>every </a:t>
            </a:r>
            <a:r>
              <a:rPr spc="-10" dirty="0"/>
              <a:t>structure </a:t>
            </a:r>
            <a:r>
              <a:rPr spc="-20" dirty="0"/>
              <a:t>is </a:t>
            </a:r>
            <a:r>
              <a:rPr spc="-15" dirty="0"/>
              <a:t>supported </a:t>
            </a:r>
            <a:r>
              <a:rPr spc="-5" dirty="0"/>
              <a:t>by </a:t>
            </a:r>
            <a:r>
              <a:rPr spc="-15" dirty="0"/>
              <a:t>soil </a:t>
            </a:r>
            <a:r>
              <a:rPr spc="-5" dirty="0"/>
              <a:t>or rock. </a:t>
            </a:r>
            <a:r>
              <a:rPr spc="-10" dirty="0"/>
              <a:t>Those </a:t>
            </a:r>
            <a:r>
              <a:rPr spc="-20" dirty="0"/>
              <a:t>that are </a:t>
            </a:r>
            <a:r>
              <a:rPr spc="-10" dirty="0"/>
              <a:t>not </a:t>
            </a:r>
            <a:r>
              <a:rPr spc="-15" dirty="0"/>
              <a:t>either </a:t>
            </a:r>
            <a:r>
              <a:rPr spc="5" dirty="0"/>
              <a:t>fly,</a:t>
            </a:r>
            <a:r>
              <a:rPr lang="en-US" spc="5" dirty="0"/>
              <a:t> </a:t>
            </a:r>
            <a:r>
              <a:rPr spc="-10" dirty="0"/>
              <a:t>float, </a:t>
            </a:r>
            <a:r>
              <a:rPr spc="-5" dirty="0"/>
              <a:t>or fall over.” </a:t>
            </a:r>
            <a:r>
              <a:rPr i="0" spc="-5" dirty="0">
                <a:latin typeface="Bookman Old Style"/>
                <a:cs typeface="Bookman Old Style"/>
              </a:rPr>
              <a:t>–Richard L.</a:t>
            </a:r>
            <a:r>
              <a:rPr i="0" spc="-15" dirty="0">
                <a:latin typeface="Bookman Old Style"/>
                <a:cs typeface="Bookman Old Style"/>
              </a:rPr>
              <a:t> </a:t>
            </a:r>
            <a:r>
              <a:rPr i="0" spc="-10" dirty="0">
                <a:latin typeface="Bookman Old Style"/>
                <a:cs typeface="Bookman Old Style"/>
              </a:rPr>
              <a:t>Handy</a:t>
            </a:r>
          </a:p>
          <a:p>
            <a:pPr marL="507365" marR="531495" indent="-342900">
              <a:lnSpc>
                <a:spcPts val="2380"/>
              </a:lnSpc>
              <a:spcBef>
                <a:spcPts val="555"/>
              </a:spcBef>
              <a:buFont typeface="Arial"/>
              <a:buChar char="•"/>
              <a:tabLst>
                <a:tab pos="506730" algn="l"/>
                <a:tab pos="507365" algn="l"/>
              </a:tabLst>
            </a:pPr>
            <a:r>
              <a:rPr sz="2000" b="0" i="0" dirty="0">
                <a:solidFill>
                  <a:srgbClr val="000000"/>
                </a:solidFill>
                <a:latin typeface="Calibri"/>
                <a:cs typeface="Calibri"/>
              </a:rPr>
              <a:t>Soil </a:t>
            </a:r>
            <a:r>
              <a:rPr sz="2000" b="1" i="0" spc="-5" dirty="0">
                <a:solidFill>
                  <a:srgbClr val="006FC0"/>
                </a:solidFill>
                <a:latin typeface="Calibri"/>
                <a:cs typeface="Calibri"/>
              </a:rPr>
              <a:t>shear </a:t>
            </a:r>
            <a:r>
              <a:rPr sz="2000" b="1" i="0" spc="-10" dirty="0">
                <a:solidFill>
                  <a:srgbClr val="006FC0"/>
                </a:solidFill>
                <a:latin typeface="Calibri"/>
                <a:cs typeface="Calibri"/>
              </a:rPr>
              <a:t>strength </a:t>
            </a:r>
            <a:r>
              <a:rPr sz="2000" b="1" i="0" spc="-15" dirty="0">
                <a:solidFill>
                  <a:srgbClr val="006FC0"/>
                </a:solidFill>
                <a:latin typeface="Calibri"/>
                <a:cs typeface="Calibri"/>
              </a:rPr>
              <a:t>parameters </a:t>
            </a:r>
            <a:r>
              <a:rPr sz="2000" b="0" i="0" spc="-5" dirty="0">
                <a:solidFill>
                  <a:srgbClr val="000000"/>
                </a:solidFill>
                <a:latin typeface="Calibri"/>
                <a:cs typeface="Calibri"/>
              </a:rPr>
              <a:t>(friction </a:t>
            </a:r>
            <a:r>
              <a:rPr sz="2000" b="0" i="0" dirty="0">
                <a:solidFill>
                  <a:srgbClr val="000000"/>
                </a:solidFill>
                <a:latin typeface="Calibri"/>
                <a:cs typeface="Calibri"/>
              </a:rPr>
              <a:t>angle </a:t>
            </a:r>
            <a:r>
              <a:rPr sz="2000" b="0" i="0" spc="-20" dirty="0">
                <a:solidFill>
                  <a:srgbClr val="000000"/>
                </a:solidFill>
                <a:latin typeface="Symbol"/>
                <a:cs typeface="Symbol"/>
              </a:rPr>
              <a:t></a:t>
            </a:r>
            <a:r>
              <a:rPr sz="2000" b="0" i="0" spc="-20" dirty="0">
                <a:solidFill>
                  <a:srgbClr val="000000"/>
                </a:solidFill>
                <a:latin typeface="Calibri"/>
                <a:cs typeface="Calibri"/>
              </a:rPr>
              <a:t>’ </a:t>
            </a:r>
            <a:r>
              <a:rPr sz="2000" b="0" i="0" dirty="0">
                <a:solidFill>
                  <a:srgbClr val="000000"/>
                </a:solidFill>
                <a:latin typeface="Calibri"/>
                <a:cs typeface="Calibri"/>
              </a:rPr>
              <a:t>and </a:t>
            </a:r>
            <a:r>
              <a:rPr sz="2000" b="0" i="0" spc="-5" dirty="0">
                <a:solidFill>
                  <a:srgbClr val="000000"/>
                </a:solidFill>
                <a:latin typeface="Calibri"/>
                <a:cs typeface="Calibri"/>
              </a:rPr>
              <a:t>cohesion </a:t>
            </a:r>
            <a:r>
              <a:rPr sz="2000" b="0" i="0" dirty="0">
                <a:solidFill>
                  <a:srgbClr val="000000"/>
                </a:solidFill>
                <a:latin typeface="Calibri"/>
                <a:cs typeface="Calibri"/>
              </a:rPr>
              <a:t>c’) </a:t>
            </a:r>
            <a:r>
              <a:rPr sz="2000" b="0" i="0" spc="-10" dirty="0">
                <a:solidFill>
                  <a:srgbClr val="000000"/>
                </a:solidFill>
                <a:latin typeface="Calibri"/>
                <a:cs typeface="Calibri"/>
              </a:rPr>
              <a:t>are  required </a:t>
            </a:r>
            <a:r>
              <a:rPr sz="2000" b="0" i="0" spc="-15" dirty="0">
                <a:solidFill>
                  <a:srgbClr val="000000"/>
                </a:solidFill>
                <a:latin typeface="Calibri"/>
                <a:cs typeface="Calibri"/>
              </a:rPr>
              <a:t>for </a:t>
            </a:r>
            <a:r>
              <a:rPr sz="2000" b="0" i="0" dirty="0">
                <a:solidFill>
                  <a:srgbClr val="000000"/>
                </a:solidFill>
                <a:latin typeface="Calibri"/>
                <a:cs typeface="Calibri"/>
              </a:rPr>
              <a:t>nearly </a:t>
            </a:r>
            <a:r>
              <a:rPr sz="2000" b="1" i="0" dirty="0">
                <a:solidFill>
                  <a:srgbClr val="000000"/>
                </a:solidFill>
                <a:latin typeface="Calibri"/>
                <a:cs typeface="Calibri"/>
              </a:rPr>
              <a:t>ALL </a:t>
            </a:r>
            <a:r>
              <a:rPr sz="2000" b="1" i="0" spc="-5" dirty="0">
                <a:solidFill>
                  <a:srgbClr val="006FC0"/>
                </a:solidFill>
                <a:latin typeface="Calibri"/>
                <a:cs typeface="Calibri"/>
              </a:rPr>
              <a:t>foundation </a:t>
            </a:r>
            <a:r>
              <a:rPr sz="2000" b="1" i="0" dirty="0">
                <a:solidFill>
                  <a:srgbClr val="006FC0"/>
                </a:solidFill>
                <a:latin typeface="Calibri"/>
                <a:cs typeface="Calibri"/>
              </a:rPr>
              <a:t>design </a:t>
            </a:r>
            <a:r>
              <a:rPr sz="2000" b="0" i="0" dirty="0">
                <a:solidFill>
                  <a:srgbClr val="000000"/>
                </a:solidFill>
                <a:latin typeface="Calibri"/>
                <a:cs typeface="Calibri"/>
              </a:rPr>
              <a:t>and </a:t>
            </a:r>
            <a:r>
              <a:rPr sz="2000" b="1" i="0" dirty="0">
                <a:solidFill>
                  <a:srgbClr val="006FC0"/>
                </a:solidFill>
                <a:latin typeface="Calibri"/>
                <a:cs typeface="Calibri"/>
              </a:rPr>
              <a:t>slope </a:t>
            </a:r>
            <a:r>
              <a:rPr sz="2000" b="1" i="0" spc="-5" dirty="0">
                <a:solidFill>
                  <a:srgbClr val="006FC0"/>
                </a:solidFill>
                <a:latin typeface="Calibri"/>
                <a:cs typeface="Calibri"/>
              </a:rPr>
              <a:t>stability</a:t>
            </a:r>
            <a:r>
              <a:rPr sz="2000" b="1" i="0" spc="-8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2000" b="0" i="0" spc="-10" dirty="0">
                <a:solidFill>
                  <a:srgbClr val="000000"/>
                </a:solidFill>
                <a:latin typeface="Calibri"/>
                <a:cs typeface="Calibri"/>
              </a:rPr>
              <a:t>problems</a:t>
            </a:r>
            <a:endParaRPr sz="2000" dirty="0">
              <a:latin typeface="Calibri"/>
              <a:cs typeface="Calibri"/>
            </a:endParaRPr>
          </a:p>
          <a:p>
            <a:pPr marL="507365" indent="-342900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>
                <a:tab pos="506730" algn="l"/>
                <a:tab pos="507365" algn="l"/>
              </a:tabLst>
            </a:pPr>
            <a:r>
              <a:rPr sz="2000" b="0" i="0" dirty="0">
                <a:solidFill>
                  <a:srgbClr val="000000"/>
                </a:solidFill>
                <a:latin typeface="Calibri"/>
                <a:cs typeface="Calibri"/>
              </a:rPr>
              <a:t>Shear </a:t>
            </a:r>
            <a:r>
              <a:rPr sz="2000" b="0" i="0" spc="-15" dirty="0">
                <a:solidFill>
                  <a:srgbClr val="000000"/>
                </a:solidFill>
                <a:latin typeface="Calibri"/>
                <a:cs typeface="Calibri"/>
              </a:rPr>
              <a:t>strength parameters </a:t>
            </a:r>
            <a:r>
              <a:rPr sz="2000" b="0" i="0" spc="-10" dirty="0">
                <a:solidFill>
                  <a:srgbClr val="000000"/>
                </a:solidFill>
                <a:latin typeface="Calibri"/>
                <a:cs typeface="Calibri"/>
              </a:rPr>
              <a:t>are </a:t>
            </a:r>
            <a:r>
              <a:rPr sz="2000" b="0" i="0" spc="-5" dirty="0">
                <a:solidFill>
                  <a:srgbClr val="000000"/>
                </a:solidFill>
                <a:latin typeface="Calibri"/>
                <a:cs typeface="Calibri"/>
              </a:rPr>
              <a:t>typically obtained</a:t>
            </a:r>
            <a:r>
              <a:rPr sz="2000" b="0" i="0" spc="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b="0" i="0" spc="-5" dirty="0">
                <a:solidFill>
                  <a:srgbClr val="000000"/>
                </a:solidFill>
                <a:latin typeface="Calibri"/>
                <a:cs typeface="Calibri"/>
              </a:rPr>
              <a:t>by</a:t>
            </a:r>
            <a:endParaRPr sz="2000" dirty="0">
              <a:latin typeface="Calibri"/>
              <a:cs typeface="Calibri"/>
            </a:endParaRPr>
          </a:p>
          <a:p>
            <a:pPr marL="621665" lvl="1">
              <a:lnSpc>
                <a:spcPct val="100000"/>
              </a:lnSpc>
              <a:spcBef>
                <a:spcPts val="434"/>
              </a:spcBef>
              <a:buClr>
                <a:srgbClr val="000000"/>
              </a:buClr>
              <a:buFont typeface="Calibri"/>
              <a:buAutoNum type="arabicPeriod"/>
              <a:tabLst>
                <a:tab pos="899794" algn="l"/>
              </a:tabLst>
            </a:pPr>
            <a:r>
              <a:rPr sz="1800" b="1" spc="-10" dirty="0">
                <a:solidFill>
                  <a:srgbClr val="00AF50"/>
                </a:solidFill>
                <a:latin typeface="Calibri"/>
                <a:cs typeface="Calibri"/>
              </a:rPr>
              <a:t>Laboratory tests</a:t>
            </a:r>
            <a:r>
              <a:rPr sz="1800" spc="-10" dirty="0">
                <a:latin typeface="Calibri"/>
                <a:cs typeface="Calibri"/>
              </a:rPr>
              <a:t>: </a:t>
            </a:r>
            <a:r>
              <a:rPr sz="1800" spc="-5" dirty="0">
                <a:latin typeface="Calibri"/>
                <a:cs typeface="Calibri"/>
              </a:rPr>
              <a:t>time-consuming, </a:t>
            </a:r>
            <a:r>
              <a:rPr sz="1800" spc="-10" dirty="0">
                <a:latin typeface="Calibri"/>
                <a:cs typeface="Calibri"/>
              </a:rPr>
              <a:t>results </a:t>
            </a:r>
            <a:r>
              <a:rPr sz="1800" spc="-15" dirty="0">
                <a:latin typeface="Calibri"/>
                <a:cs typeface="Calibri"/>
              </a:rPr>
              <a:t>affected </a:t>
            </a:r>
            <a:r>
              <a:rPr sz="1800" spc="-10" dirty="0">
                <a:latin typeface="Calibri"/>
                <a:cs typeface="Calibri"/>
              </a:rPr>
              <a:t>by </a:t>
            </a:r>
            <a:r>
              <a:rPr sz="1800" spc="-5" dirty="0">
                <a:latin typeface="Calibri"/>
                <a:cs typeface="Calibri"/>
              </a:rPr>
              <a:t>sample</a:t>
            </a:r>
            <a:r>
              <a:rPr sz="1800" spc="8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disturbance</a:t>
            </a:r>
            <a:endParaRPr sz="1800" dirty="0">
              <a:latin typeface="Calibri"/>
              <a:cs typeface="Calibri"/>
            </a:endParaRPr>
          </a:p>
          <a:p>
            <a:pPr marL="621665" marR="120650" lvl="1">
              <a:lnSpc>
                <a:spcPct val="100000"/>
              </a:lnSpc>
              <a:spcBef>
                <a:spcPts val="434"/>
              </a:spcBef>
              <a:buAutoNum type="arabicPeriod"/>
              <a:tabLst>
                <a:tab pos="899160" algn="l"/>
              </a:tabLst>
            </a:pPr>
            <a:r>
              <a:rPr sz="1800" spc="-5" dirty="0">
                <a:latin typeface="Calibri"/>
                <a:cs typeface="Calibri"/>
              </a:rPr>
              <a:t>Indirect </a:t>
            </a:r>
            <a:r>
              <a:rPr sz="1800" b="1" spc="-5" dirty="0">
                <a:solidFill>
                  <a:srgbClr val="00AF50"/>
                </a:solidFill>
                <a:latin typeface="Calibri"/>
                <a:cs typeface="Calibri"/>
              </a:rPr>
              <a:t>empirical </a:t>
            </a:r>
            <a:r>
              <a:rPr sz="1800" b="1" spc="-10" dirty="0">
                <a:solidFill>
                  <a:srgbClr val="00AF50"/>
                </a:solidFill>
                <a:latin typeface="Calibri"/>
                <a:cs typeface="Calibri"/>
              </a:rPr>
              <a:t>correlations </a:t>
            </a:r>
            <a:r>
              <a:rPr sz="1800" spc="-10" dirty="0">
                <a:latin typeface="Calibri"/>
                <a:cs typeface="Calibri"/>
              </a:rPr>
              <a:t>to penetration </a:t>
            </a:r>
            <a:r>
              <a:rPr sz="1800" spc="-15" dirty="0">
                <a:latin typeface="Calibri"/>
                <a:cs typeface="Calibri"/>
              </a:rPr>
              <a:t>test </a:t>
            </a:r>
            <a:r>
              <a:rPr sz="1800" spc="-45" dirty="0">
                <a:latin typeface="Calibri"/>
                <a:cs typeface="Calibri"/>
              </a:rPr>
              <a:t>(SPT, </a:t>
            </a:r>
            <a:r>
              <a:rPr sz="1800" spc="-10" dirty="0">
                <a:latin typeface="Calibri"/>
                <a:cs typeface="Calibri"/>
              </a:rPr>
              <a:t>CPT) </a:t>
            </a:r>
            <a:r>
              <a:rPr sz="1800" spc="-5" dirty="0">
                <a:latin typeface="Calibri"/>
                <a:cs typeface="Calibri"/>
              </a:rPr>
              <a:t>indices: imprecise,  not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10" dirty="0">
                <a:latin typeface="Calibri"/>
                <a:cs typeface="Calibri"/>
              </a:rPr>
              <a:t>direct </a:t>
            </a:r>
            <a:r>
              <a:rPr sz="1800" spc="-5" dirty="0">
                <a:latin typeface="Calibri"/>
                <a:cs typeface="Calibri"/>
              </a:rPr>
              <a:t>measurement of shear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strength</a:t>
            </a:r>
            <a:endParaRPr sz="1800" dirty="0">
              <a:latin typeface="Calibri"/>
              <a:cs typeface="Calibri"/>
            </a:endParaRPr>
          </a:p>
          <a:p>
            <a:pPr marL="898525" lvl="1" indent="-276860">
              <a:lnSpc>
                <a:spcPct val="100000"/>
              </a:lnSpc>
              <a:spcBef>
                <a:spcPts val="434"/>
              </a:spcBef>
              <a:buAutoNum type="arabicPeriod"/>
              <a:tabLst>
                <a:tab pos="899160" algn="l"/>
              </a:tabLst>
            </a:pPr>
            <a:r>
              <a:rPr spc="-5" dirty="0">
                <a:latin typeface="Calibri"/>
                <a:cs typeface="Calibri"/>
              </a:rPr>
              <a:t>Other </a:t>
            </a:r>
            <a:r>
              <a:rPr b="1" dirty="0">
                <a:solidFill>
                  <a:srgbClr val="00AF50"/>
                </a:solidFill>
                <a:latin typeface="Calibri"/>
                <a:cs typeface="Calibri"/>
              </a:rPr>
              <a:t>in-situ </a:t>
            </a:r>
            <a:r>
              <a:rPr b="1" spc="-15" dirty="0">
                <a:solidFill>
                  <a:srgbClr val="00AF50"/>
                </a:solidFill>
                <a:latin typeface="Calibri"/>
                <a:cs typeface="Calibri"/>
              </a:rPr>
              <a:t>tests</a:t>
            </a:r>
            <a:r>
              <a:rPr spc="-15" dirty="0">
                <a:latin typeface="Calibri"/>
                <a:cs typeface="Calibri"/>
              </a:rPr>
              <a:t>, </a:t>
            </a:r>
            <a:r>
              <a:rPr spc="-5" dirty="0">
                <a:latin typeface="Calibri"/>
                <a:cs typeface="Calibri"/>
              </a:rPr>
              <a:t>most of which measure </a:t>
            </a:r>
            <a:r>
              <a:rPr dirty="0">
                <a:latin typeface="Calibri"/>
                <a:cs typeface="Calibri"/>
              </a:rPr>
              <a:t>a </a:t>
            </a:r>
            <a:r>
              <a:rPr spc="-15" dirty="0">
                <a:latin typeface="Calibri"/>
                <a:cs typeface="Calibri"/>
              </a:rPr>
              <a:t>test </a:t>
            </a:r>
            <a:r>
              <a:rPr spc="-10" dirty="0">
                <a:latin typeface="Calibri"/>
                <a:cs typeface="Calibri"/>
              </a:rPr>
              <a:t>index value, </a:t>
            </a:r>
            <a:r>
              <a:rPr spc="-5" dirty="0">
                <a:latin typeface="Calibri"/>
                <a:cs typeface="Calibri"/>
              </a:rPr>
              <a:t>do not</a:t>
            </a:r>
            <a:r>
              <a:rPr spc="114" dirty="0">
                <a:latin typeface="Calibri"/>
                <a:cs typeface="Calibri"/>
              </a:rPr>
              <a:t> </a:t>
            </a:r>
            <a:r>
              <a:rPr spc="-10" dirty="0">
                <a:latin typeface="Calibri"/>
                <a:cs typeface="Calibri"/>
              </a:rPr>
              <a:t>directly</a:t>
            </a:r>
            <a:r>
              <a:rPr lang="en-US" spc="-10" dirty="0">
                <a:latin typeface="Calibri"/>
                <a:cs typeface="Calibri"/>
              </a:rPr>
              <a:t> </a:t>
            </a:r>
            <a:r>
              <a:rPr b="0" i="0" spc="-5" dirty="0">
                <a:solidFill>
                  <a:srgbClr val="000000"/>
                </a:solidFill>
                <a:latin typeface="Calibri"/>
                <a:cs typeface="Calibri"/>
              </a:rPr>
              <a:t>measure shear</a:t>
            </a:r>
            <a:r>
              <a:rPr b="0" i="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b="0" i="0" spc="-10" dirty="0">
                <a:solidFill>
                  <a:srgbClr val="000000"/>
                </a:solidFill>
                <a:latin typeface="Calibri"/>
                <a:cs typeface="Calibri"/>
              </a:rPr>
              <a:t>strength</a:t>
            </a:r>
            <a:endParaRPr dirty="0">
              <a:latin typeface="Calibri"/>
              <a:cs typeface="Calibri"/>
            </a:endParaRPr>
          </a:p>
          <a:p>
            <a:pPr marL="507365" marR="176530" indent="-342900">
              <a:lnSpc>
                <a:spcPct val="100000"/>
              </a:lnSpc>
              <a:spcBef>
                <a:spcPts val="475"/>
              </a:spcBef>
              <a:buFont typeface="Arial"/>
              <a:buChar char="•"/>
              <a:tabLst>
                <a:tab pos="506730" algn="l"/>
                <a:tab pos="507365" algn="l"/>
              </a:tabLst>
            </a:pPr>
            <a:r>
              <a:rPr sz="2000" b="1" i="0" dirty="0">
                <a:solidFill>
                  <a:srgbClr val="C00000"/>
                </a:solidFill>
                <a:latin typeface="Calibri"/>
                <a:cs typeface="Calibri"/>
              </a:rPr>
              <a:t>Soil </a:t>
            </a:r>
            <a:r>
              <a:rPr sz="2000" b="1" i="0" spc="-5" dirty="0">
                <a:solidFill>
                  <a:srgbClr val="C00000"/>
                </a:solidFill>
                <a:latin typeface="Calibri"/>
                <a:cs typeface="Calibri"/>
              </a:rPr>
              <a:t>liquefaction susceptibility </a:t>
            </a:r>
            <a:r>
              <a:rPr sz="2000" b="0" i="0" dirty="0">
                <a:solidFill>
                  <a:srgbClr val="000000"/>
                </a:solidFill>
                <a:latin typeface="Calibri"/>
                <a:cs typeface="Calibri"/>
              </a:rPr>
              <a:t>is </a:t>
            </a:r>
            <a:r>
              <a:rPr sz="2000" b="0" i="0" spc="-5" dirty="0">
                <a:solidFill>
                  <a:srgbClr val="000000"/>
                </a:solidFill>
                <a:latin typeface="Calibri"/>
                <a:cs typeface="Calibri"/>
              </a:rPr>
              <a:t>also assessed using time-consuming </a:t>
            </a:r>
            <a:r>
              <a:rPr sz="2000" b="0" i="0" dirty="0">
                <a:solidFill>
                  <a:srgbClr val="000000"/>
                </a:solidFill>
                <a:latin typeface="Calibri"/>
                <a:cs typeface="Calibri"/>
              </a:rPr>
              <a:t>lab  </a:t>
            </a:r>
            <a:r>
              <a:rPr sz="2000" b="0" i="0" spc="-10" dirty="0">
                <a:solidFill>
                  <a:srgbClr val="000000"/>
                </a:solidFill>
                <a:latin typeface="Calibri"/>
                <a:cs typeface="Calibri"/>
              </a:rPr>
              <a:t>tests, </a:t>
            </a:r>
            <a:r>
              <a:rPr sz="2000" b="0" i="0" spc="-5" dirty="0">
                <a:solidFill>
                  <a:srgbClr val="000000"/>
                </a:solidFill>
                <a:latin typeface="Calibri"/>
                <a:cs typeface="Calibri"/>
              </a:rPr>
              <a:t>or </a:t>
            </a:r>
            <a:r>
              <a:rPr sz="2000" b="0" i="0" dirty="0">
                <a:solidFill>
                  <a:srgbClr val="000000"/>
                </a:solidFill>
                <a:latin typeface="Calibri"/>
                <a:cs typeface="Calibri"/>
              </a:rPr>
              <a:t>in </a:t>
            </a:r>
            <a:r>
              <a:rPr sz="2000" b="0" i="0" spc="-5" dirty="0">
                <a:solidFill>
                  <a:srgbClr val="000000"/>
                </a:solidFill>
                <a:latin typeface="Calibri"/>
                <a:cs typeface="Calibri"/>
              </a:rPr>
              <a:t>situ </a:t>
            </a:r>
            <a:r>
              <a:rPr sz="2000" b="0" i="0" spc="-60" dirty="0">
                <a:solidFill>
                  <a:srgbClr val="000000"/>
                </a:solidFill>
                <a:latin typeface="Calibri"/>
                <a:cs typeface="Calibri"/>
              </a:rPr>
              <a:t>SPT, CPT, </a:t>
            </a:r>
            <a:r>
              <a:rPr sz="2000" b="0" i="0" spc="-5" dirty="0">
                <a:solidFill>
                  <a:srgbClr val="000000"/>
                </a:solidFill>
                <a:latin typeface="Calibri"/>
                <a:cs typeface="Calibri"/>
              </a:rPr>
              <a:t>or shear </a:t>
            </a:r>
            <a:r>
              <a:rPr sz="2000" b="0" i="0" spc="-25" dirty="0">
                <a:solidFill>
                  <a:srgbClr val="000000"/>
                </a:solidFill>
                <a:latin typeface="Calibri"/>
                <a:cs typeface="Calibri"/>
              </a:rPr>
              <a:t>wave </a:t>
            </a:r>
            <a:r>
              <a:rPr sz="2000" b="0" i="0" spc="-5" dirty="0">
                <a:solidFill>
                  <a:srgbClr val="000000"/>
                </a:solidFill>
                <a:latin typeface="Calibri"/>
                <a:cs typeface="Calibri"/>
              </a:rPr>
              <a:t>velocity </a:t>
            </a:r>
            <a:r>
              <a:rPr sz="2000" b="0" i="0" spc="-10" dirty="0">
                <a:solidFill>
                  <a:srgbClr val="000000"/>
                </a:solidFill>
                <a:latin typeface="Calibri"/>
                <a:cs typeface="Calibri"/>
              </a:rPr>
              <a:t>tests. </a:t>
            </a:r>
            <a:r>
              <a:rPr sz="2000" b="1" i="0" dirty="0">
                <a:solidFill>
                  <a:srgbClr val="C00000"/>
                </a:solidFill>
                <a:latin typeface="Calibri"/>
                <a:cs typeface="Calibri"/>
              </a:rPr>
              <a:t>None of these in situ  </a:t>
            </a:r>
            <a:r>
              <a:rPr sz="2000" b="1" i="0" spc="-10" dirty="0">
                <a:solidFill>
                  <a:srgbClr val="C00000"/>
                </a:solidFill>
                <a:latin typeface="Calibri"/>
                <a:cs typeface="Calibri"/>
              </a:rPr>
              <a:t>tests </a:t>
            </a:r>
            <a:r>
              <a:rPr sz="2000" b="1" i="0" dirty="0">
                <a:solidFill>
                  <a:srgbClr val="C00000"/>
                </a:solidFill>
                <a:latin typeface="Calibri"/>
                <a:cs typeface="Calibri"/>
              </a:rPr>
              <a:t>actually </a:t>
            </a:r>
            <a:r>
              <a:rPr sz="2000" b="1" i="0" spc="-10" dirty="0">
                <a:solidFill>
                  <a:srgbClr val="C00000"/>
                </a:solidFill>
                <a:latin typeface="Calibri"/>
                <a:cs typeface="Calibri"/>
              </a:rPr>
              <a:t>simulate </a:t>
            </a:r>
            <a:r>
              <a:rPr sz="2000" b="1" i="0" dirty="0">
                <a:solidFill>
                  <a:srgbClr val="C00000"/>
                </a:solidFill>
                <a:latin typeface="Calibri"/>
                <a:cs typeface="Calibri"/>
              </a:rPr>
              <a:t>in situ the </a:t>
            </a:r>
            <a:r>
              <a:rPr sz="2000" b="1" i="0" spc="-10" dirty="0">
                <a:solidFill>
                  <a:srgbClr val="C00000"/>
                </a:solidFill>
                <a:latin typeface="Calibri"/>
                <a:cs typeface="Calibri"/>
              </a:rPr>
              <a:t>cyclic stresses </a:t>
            </a:r>
            <a:r>
              <a:rPr sz="2000" b="1" i="0" spc="-5" dirty="0">
                <a:solidFill>
                  <a:srgbClr val="C00000"/>
                </a:solidFill>
                <a:latin typeface="Calibri"/>
                <a:cs typeface="Calibri"/>
              </a:rPr>
              <a:t>and </a:t>
            </a:r>
            <a:r>
              <a:rPr sz="2000" b="1" i="0" dirty="0">
                <a:solidFill>
                  <a:srgbClr val="C00000"/>
                </a:solidFill>
                <a:latin typeface="Calibri"/>
                <a:cs typeface="Calibri"/>
              </a:rPr>
              <a:t>buildup of </a:t>
            </a:r>
            <a:r>
              <a:rPr sz="2000" b="1" i="0" spc="-5" dirty="0">
                <a:solidFill>
                  <a:srgbClr val="C00000"/>
                </a:solidFill>
                <a:latin typeface="Calibri"/>
                <a:cs typeface="Calibri"/>
              </a:rPr>
              <a:t>pore  </a:t>
            </a:r>
            <a:r>
              <a:rPr sz="2000" b="1" i="0" spc="-10" dirty="0">
                <a:solidFill>
                  <a:srgbClr val="C00000"/>
                </a:solidFill>
                <a:latin typeface="Calibri"/>
                <a:cs typeface="Calibri"/>
              </a:rPr>
              <a:t>pressures that </a:t>
            </a:r>
            <a:r>
              <a:rPr sz="2000" b="1" i="0" spc="-5" dirty="0">
                <a:solidFill>
                  <a:srgbClr val="C00000"/>
                </a:solidFill>
                <a:latin typeface="Calibri"/>
                <a:cs typeface="Calibri"/>
              </a:rPr>
              <a:t>cause liquefaction.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9361" y="5868161"/>
            <a:ext cx="914400" cy="843280"/>
          </a:xfrm>
          <a:custGeom>
            <a:avLst/>
            <a:gdLst/>
            <a:ahLst/>
            <a:cxnLst/>
            <a:rect l="l" t="t" r="r" b="b"/>
            <a:pathLst>
              <a:path w="914400" h="843279">
                <a:moveTo>
                  <a:pt x="0" y="421386"/>
                </a:moveTo>
                <a:lnTo>
                  <a:pt x="2682" y="375470"/>
                </a:lnTo>
                <a:lnTo>
                  <a:pt x="10545" y="330988"/>
                </a:lnTo>
                <a:lnTo>
                  <a:pt x="23308" y="288194"/>
                </a:lnTo>
                <a:lnTo>
                  <a:pt x="40693" y="247347"/>
                </a:lnTo>
                <a:lnTo>
                  <a:pt x="62421" y="208703"/>
                </a:lnTo>
                <a:lnTo>
                  <a:pt x="88213" y="172519"/>
                </a:lnTo>
                <a:lnTo>
                  <a:pt x="117791" y="139053"/>
                </a:lnTo>
                <a:lnTo>
                  <a:pt x="150874" y="108562"/>
                </a:lnTo>
                <a:lnTo>
                  <a:pt x="187184" y="81302"/>
                </a:lnTo>
                <a:lnTo>
                  <a:pt x="226443" y="57530"/>
                </a:lnTo>
                <a:lnTo>
                  <a:pt x="268372" y="37505"/>
                </a:lnTo>
                <a:lnTo>
                  <a:pt x="312690" y="21482"/>
                </a:lnTo>
                <a:lnTo>
                  <a:pt x="359120" y="9719"/>
                </a:lnTo>
                <a:lnTo>
                  <a:pt x="407383" y="2472"/>
                </a:lnTo>
                <a:lnTo>
                  <a:pt x="457200" y="0"/>
                </a:lnTo>
                <a:lnTo>
                  <a:pt x="507016" y="2472"/>
                </a:lnTo>
                <a:lnTo>
                  <a:pt x="555279" y="9719"/>
                </a:lnTo>
                <a:lnTo>
                  <a:pt x="601709" y="21482"/>
                </a:lnTo>
                <a:lnTo>
                  <a:pt x="646027" y="37505"/>
                </a:lnTo>
                <a:lnTo>
                  <a:pt x="687956" y="57530"/>
                </a:lnTo>
                <a:lnTo>
                  <a:pt x="727215" y="81302"/>
                </a:lnTo>
                <a:lnTo>
                  <a:pt x="763525" y="108562"/>
                </a:lnTo>
                <a:lnTo>
                  <a:pt x="796608" y="139053"/>
                </a:lnTo>
                <a:lnTo>
                  <a:pt x="826186" y="172519"/>
                </a:lnTo>
                <a:lnTo>
                  <a:pt x="851978" y="208703"/>
                </a:lnTo>
                <a:lnTo>
                  <a:pt x="873706" y="247347"/>
                </a:lnTo>
                <a:lnTo>
                  <a:pt x="891091" y="288194"/>
                </a:lnTo>
                <a:lnTo>
                  <a:pt x="903854" y="330988"/>
                </a:lnTo>
                <a:lnTo>
                  <a:pt x="911717" y="375470"/>
                </a:lnTo>
                <a:lnTo>
                  <a:pt x="914400" y="421386"/>
                </a:lnTo>
                <a:lnTo>
                  <a:pt x="911717" y="467301"/>
                </a:lnTo>
                <a:lnTo>
                  <a:pt x="903854" y="511783"/>
                </a:lnTo>
                <a:lnTo>
                  <a:pt x="891091" y="554577"/>
                </a:lnTo>
                <a:lnTo>
                  <a:pt x="873706" y="595424"/>
                </a:lnTo>
                <a:lnTo>
                  <a:pt x="851978" y="634068"/>
                </a:lnTo>
                <a:lnTo>
                  <a:pt x="826186" y="670252"/>
                </a:lnTo>
                <a:lnTo>
                  <a:pt x="796608" y="703718"/>
                </a:lnTo>
                <a:lnTo>
                  <a:pt x="763525" y="734209"/>
                </a:lnTo>
                <a:lnTo>
                  <a:pt x="727215" y="761469"/>
                </a:lnTo>
                <a:lnTo>
                  <a:pt x="687956" y="785241"/>
                </a:lnTo>
                <a:lnTo>
                  <a:pt x="646027" y="805266"/>
                </a:lnTo>
                <a:lnTo>
                  <a:pt x="601709" y="821289"/>
                </a:lnTo>
                <a:lnTo>
                  <a:pt x="555279" y="833052"/>
                </a:lnTo>
                <a:lnTo>
                  <a:pt x="507016" y="840299"/>
                </a:lnTo>
                <a:lnTo>
                  <a:pt x="457200" y="842772"/>
                </a:lnTo>
                <a:lnTo>
                  <a:pt x="407383" y="840299"/>
                </a:lnTo>
                <a:lnTo>
                  <a:pt x="359120" y="833052"/>
                </a:lnTo>
                <a:lnTo>
                  <a:pt x="312690" y="821289"/>
                </a:lnTo>
                <a:lnTo>
                  <a:pt x="268372" y="805266"/>
                </a:lnTo>
                <a:lnTo>
                  <a:pt x="226443" y="785241"/>
                </a:lnTo>
                <a:lnTo>
                  <a:pt x="187184" y="761469"/>
                </a:lnTo>
                <a:lnTo>
                  <a:pt x="150874" y="734209"/>
                </a:lnTo>
                <a:lnTo>
                  <a:pt x="117791" y="703718"/>
                </a:lnTo>
                <a:lnTo>
                  <a:pt x="88213" y="670252"/>
                </a:lnTo>
                <a:lnTo>
                  <a:pt x="62421" y="634068"/>
                </a:lnTo>
                <a:lnTo>
                  <a:pt x="40693" y="595424"/>
                </a:lnTo>
                <a:lnTo>
                  <a:pt x="23308" y="554577"/>
                </a:lnTo>
                <a:lnTo>
                  <a:pt x="10545" y="511783"/>
                </a:lnTo>
                <a:lnTo>
                  <a:pt x="2682" y="467301"/>
                </a:lnTo>
                <a:lnTo>
                  <a:pt x="0" y="421386"/>
                </a:lnTo>
                <a:close/>
              </a:path>
            </a:pathLst>
          </a:custGeom>
          <a:ln w="25907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78632" y="304800"/>
            <a:ext cx="3647695" cy="5366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The</a:t>
            </a:r>
            <a:r>
              <a:rPr spc="-60" dirty="0"/>
              <a:t> </a:t>
            </a:r>
            <a:r>
              <a:rPr spc="-5" dirty="0"/>
              <a:t>Solution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5940" y="1242306"/>
            <a:ext cx="8133080" cy="5114290"/>
          </a:xfrm>
          <a:prstGeom prst="rect">
            <a:avLst/>
          </a:prstGeom>
        </p:spPr>
        <p:txBody>
          <a:bodyPr vert="horz" wrap="square" lIns="0" tIns="242570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91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Situ </a:t>
            </a:r>
            <a:r>
              <a:rPr kumimoji="0" sz="3000" b="1" i="0" u="none" strike="noStrike" kern="1200" cap="none" spc="-1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Cyclic </a:t>
            </a:r>
            <a:r>
              <a:rPr kumimoji="0" sz="3000" b="1" i="0" u="none" strike="noStrike" kern="120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Borehole </a:t>
            </a:r>
            <a:r>
              <a:rPr kumimoji="0" sz="3000" b="1" i="0" u="none" strike="noStrike" kern="120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Shear </a:t>
            </a:r>
            <a:r>
              <a:rPr kumimoji="0" sz="3000" b="1" i="0" u="none" strike="noStrike" kern="1200" cap="none" spc="-8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Test </a:t>
            </a:r>
            <a:r>
              <a:rPr kumimoji="0" sz="3000" b="1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(CBST)</a:t>
            </a:r>
            <a:r>
              <a:rPr kumimoji="0" sz="3000" b="1" i="0" u="none" strike="noStrike" kern="1200" cap="none" spc="6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Device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56285" marR="170815" lvl="1" indent="-286385" algn="l" defTabSz="914400" rtl="0" eaLnBrk="1" fontAlgn="auto" latinLnBrk="0" hangingPunct="1">
              <a:lnSpc>
                <a:spcPct val="8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/>
              <a:buChar char="–"/>
              <a:tabLst>
                <a:tab pos="756920" algn="l"/>
              </a:tabLst>
              <a:defRPr/>
            </a:pP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Applies 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controlled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normal and shear 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stresses </a:t>
            </a:r>
            <a:r>
              <a:rPr kumimoji="0" sz="2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soil  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through </a:t>
            </a:r>
            <a:r>
              <a:rPr kumimoji="0" sz="2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serrated 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plates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</a:t>
            </a:r>
            <a:r>
              <a:rPr kumimoji="0" sz="2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contact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 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borehole wall, 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which </a:t>
            </a:r>
            <a:r>
              <a:rPr kumimoji="0" sz="2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create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soil-on-soil </a:t>
            </a:r>
            <a:r>
              <a:rPr kumimoji="0" sz="2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failure</a:t>
            </a:r>
            <a:r>
              <a:rPr kumimoji="0" sz="26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surfaces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56285" marR="0" lvl="1" indent="-28638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–"/>
              <a:tabLst>
                <a:tab pos="756920" algn="l"/>
              </a:tabLst>
              <a:defRPr/>
            </a:pP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Applied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shear 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stress can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 monotonic or</a:t>
            </a:r>
            <a:r>
              <a:rPr kumimoji="0" sz="26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cyclic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56285" marR="0" lvl="1" indent="-28638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–"/>
              <a:tabLst>
                <a:tab pos="756920" algn="l"/>
              </a:tabLst>
              <a:defRPr/>
            </a:pP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Can measure </a:t>
            </a:r>
            <a:r>
              <a:rPr kumimoji="0" sz="2600" b="0" i="0" u="none" strike="noStrike" kern="1200" cap="none" spc="-1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pore water 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pressure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soil during</a:t>
            </a:r>
            <a:r>
              <a:rPr kumimoji="0" sz="26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tests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56285" marR="0" lvl="1" indent="-286385" algn="l" defTabSz="914400" rtl="0" eaLnBrk="1" fontAlgn="auto" latinLnBrk="0" hangingPunct="1">
              <a:lnSpc>
                <a:spcPts val="2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–"/>
              <a:tabLst>
                <a:tab pos="756920" algn="l"/>
              </a:tabLst>
              <a:defRPr/>
            </a:pP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Monotonic </a:t>
            </a:r>
            <a:r>
              <a:rPr kumimoji="0" sz="2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test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gives soil shear </a:t>
            </a:r>
            <a:r>
              <a:rPr kumimoji="0" sz="2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strength</a:t>
            </a:r>
            <a:r>
              <a:rPr kumimoji="0" sz="26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parameters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56285" marR="0" lvl="0" indent="0" algn="l" defTabSz="914400" rtl="0" eaLnBrk="1" fontAlgn="auto" latinLnBrk="0" hangingPunct="1">
              <a:lnSpc>
                <a:spcPts val="2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(friction angle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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’ and 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cohesion</a:t>
            </a:r>
            <a:r>
              <a:rPr kumimoji="0" sz="26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c’)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56285" marR="5080" lvl="1" indent="-286385" algn="l" defTabSz="914400" rtl="0" eaLnBrk="1" fontAlgn="auto" latinLnBrk="0" hangingPunct="1">
              <a:lnSpc>
                <a:spcPct val="80000"/>
              </a:lnSpc>
              <a:spcBef>
                <a:spcPts val="625"/>
              </a:spcBef>
              <a:spcAft>
                <a:spcPts val="0"/>
              </a:spcAft>
              <a:buClrTx/>
              <a:buSzTx/>
              <a:buFont typeface="Arial"/>
              <a:buChar char="–"/>
              <a:tabLst>
                <a:tab pos="756920" algn="l"/>
              </a:tabLst>
              <a:defRPr/>
            </a:pP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Cyclic </a:t>
            </a:r>
            <a:r>
              <a:rPr kumimoji="0" sz="2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test 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reveals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soil 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behavior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under 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repeated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loading 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such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beneath 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bridge foundations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 during  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earthquakes, can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 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useful </a:t>
            </a:r>
            <a:r>
              <a:rPr kumimoji="0" sz="2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 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measuring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residual  shear </a:t>
            </a:r>
            <a:r>
              <a:rPr kumimoji="0" sz="2600" b="0" i="0" u="none" strike="noStrike" kern="1200" cap="none" spc="-1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strength parameters</a:t>
            </a:r>
            <a:r>
              <a:rPr kumimoji="0" sz="2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cyclic </a:t>
            </a:r>
            <a:r>
              <a:rPr kumimoji="0" sz="2600" b="0" i="0" u="none" strike="noStrike" kern="1200" cap="none" spc="-3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behavior</a:t>
            </a:r>
            <a:r>
              <a:rPr kumimoji="0" sz="26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,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assessing </a:t>
            </a:r>
            <a:r>
              <a:rPr kumimoji="0" sz="2600" b="0" i="0" u="none" strike="noStrike" kern="120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liquefaction</a:t>
            </a:r>
            <a:r>
              <a:rPr kumimoji="0" sz="2600" b="0" i="0" u="none" strike="noStrike" kern="1200" cap="none" spc="-7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susceptibility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67278" y="541854"/>
            <a:ext cx="3490722" cy="5366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In</a:t>
            </a:r>
            <a:r>
              <a:rPr spc="-55" dirty="0"/>
              <a:t> </a:t>
            </a:r>
            <a:r>
              <a:rPr spc="-10" dirty="0"/>
              <a:t>Pictures</a:t>
            </a:r>
          </a:p>
        </p:txBody>
      </p:sp>
      <p:sp>
        <p:nvSpPr>
          <p:cNvPr id="3" name="object 3"/>
          <p:cNvSpPr/>
          <p:nvPr/>
        </p:nvSpPr>
        <p:spPr>
          <a:xfrm>
            <a:off x="990600" y="382014"/>
            <a:ext cx="979932" cy="64759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40229" y="2588005"/>
            <a:ext cx="830580" cy="1223010"/>
          </a:xfrm>
          <a:custGeom>
            <a:avLst/>
            <a:gdLst/>
            <a:ahLst/>
            <a:cxnLst/>
            <a:rect l="l" t="t" r="r" b="b"/>
            <a:pathLst>
              <a:path w="830580" h="1223010">
                <a:moveTo>
                  <a:pt x="20827" y="1062101"/>
                </a:moveTo>
                <a:lnTo>
                  <a:pt x="0" y="1222629"/>
                </a:lnTo>
                <a:lnTo>
                  <a:pt x="113271" y="1158748"/>
                </a:lnTo>
                <a:lnTo>
                  <a:pt x="60578" y="1158748"/>
                </a:lnTo>
                <a:lnTo>
                  <a:pt x="48577" y="1150620"/>
                </a:lnTo>
                <a:lnTo>
                  <a:pt x="36575" y="1142492"/>
                </a:lnTo>
                <a:lnTo>
                  <a:pt x="42993" y="1132968"/>
                </a:lnTo>
                <a:lnTo>
                  <a:pt x="20827" y="1062101"/>
                </a:lnTo>
                <a:close/>
              </a:path>
              <a:path w="830580" h="1223010">
                <a:moveTo>
                  <a:pt x="67070" y="1149116"/>
                </a:moveTo>
                <a:lnTo>
                  <a:pt x="48570" y="1150615"/>
                </a:lnTo>
                <a:lnTo>
                  <a:pt x="60578" y="1158748"/>
                </a:lnTo>
                <a:lnTo>
                  <a:pt x="67070" y="1149116"/>
                </a:lnTo>
                <a:close/>
              </a:path>
              <a:path w="830580" h="1223010">
                <a:moveTo>
                  <a:pt x="140969" y="1143127"/>
                </a:moveTo>
                <a:lnTo>
                  <a:pt x="67070" y="1149116"/>
                </a:lnTo>
                <a:lnTo>
                  <a:pt x="60578" y="1158748"/>
                </a:lnTo>
                <a:lnTo>
                  <a:pt x="113271" y="1158748"/>
                </a:lnTo>
                <a:lnTo>
                  <a:pt x="140969" y="1143127"/>
                </a:lnTo>
                <a:close/>
              </a:path>
              <a:path w="830580" h="1223010">
                <a:moveTo>
                  <a:pt x="48570" y="1150615"/>
                </a:moveTo>
                <a:close/>
              </a:path>
              <a:path w="830580" h="1223010">
                <a:moveTo>
                  <a:pt x="806450" y="0"/>
                </a:moveTo>
                <a:lnTo>
                  <a:pt x="42993" y="1132968"/>
                </a:lnTo>
                <a:lnTo>
                  <a:pt x="48496" y="1150565"/>
                </a:lnTo>
                <a:lnTo>
                  <a:pt x="67070" y="1149116"/>
                </a:lnTo>
                <a:lnTo>
                  <a:pt x="830580" y="16256"/>
                </a:lnTo>
                <a:lnTo>
                  <a:pt x="806450" y="0"/>
                </a:lnTo>
                <a:close/>
              </a:path>
              <a:path w="830580" h="1223010">
                <a:moveTo>
                  <a:pt x="42993" y="1132968"/>
                </a:moveTo>
                <a:lnTo>
                  <a:pt x="36575" y="1142492"/>
                </a:lnTo>
                <a:lnTo>
                  <a:pt x="48496" y="1150565"/>
                </a:lnTo>
                <a:lnTo>
                  <a:pt x="42993" y="1132968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40229" y="2586989"/>
            <a:ext cx="836930" cy="766445"/>
          </a:xfrm>
          <a:custGeom>
            <a:avLst/>
            <a:gdLst/>
            <a:ahLst/>
            <a:cxnLst/>
            <a:rect l="l" t="t" r="r" b="b"/>
            <a:pathLst>
              <a:path w="836930" h="766445">
                <a:moveTo>
                  <a:pt x="58038" y="615188"/>
                </a:moveTo>
                <a:lnTo>
                  <a:pt x="0" y="766318"/>
                </a:lnTo>
                <a:lnTo>
                  <a:pt x="155701" y="722122"/>
                </a:lnTo>
                <a:lnTo>
                  <a:pt x="132202" y="718438"/>
                </a:lnTo>
                <a:lnTo>
                  <a:pt x="73913" y="718438"/>
                </a:lnTo>
                <a:lnTo>
                  <a:pt x="54356" y="697102"/>
                </a:lnTo>
                <a:lnTo>
                  <a:pt x="62917" y="689281"/>
                </a:lnTo>
                <a:lnTo>
                  <a:pt x="58038" y="615188"/>
                </a:lnTo>
                <a:close/>
              </a:path>
              <a:path w="836930" h="766445">
                <a:moveTo>
                  <a:pt x="64134" y="707771"/>
                </a:moveTo>
                <a:lnTo>
                  <a:pt x="73913" y="718438"/>
                </a:lnTo>
                <a:lnTo>
                  <a:pt x="82449" y="710641"/>
                </a:lnTo>
                <a:lnTo>
                  <a:pt x="64134" y="707771"/>
                </a:lnTo>
                <a:close/>
              </a:path>
              <a:path w="836930" h="766445">
                <a:moveTo>
                  <a:pt x="82449" y="710641"/>
                </a:moveTo>
                <a:lnTo>
                  <a:pt x="73913" y="718438"/>
                </a:lnTo>
                <a:lnTo>
                  <a:pt x="132202" y="718438"/>
                </a:lnTo>
                <a:lnTo>
                  <a:pt x="82449" y="710641"/>
                </a:lnTo>
                <a:close/>
              </a:path>
              <a:path w="836930" h="766445">
                <a:moveTo>
                  <a:pt x="817371" y="0"/>
                </a:moveTo>
                <a:lnTo>
                  <a:pt x="62917" y="689281"/>
                </a:lnTo>
                <a:lnTo>
                  <a:pt x="64134" y="707771"/>
                </a:lnTo>
                <a:lnTo>
                  <a:pt x="82449" y="710641"/>
                </a:lnTo>
                <a:lnTo>
                  <a:pt x="836930" y="21336"/>
                </a:lnTo>
                <a:lnTo>
                  <a:pt x="817371" y="0"/>
                </a:lnTo>
                <a:close/>
              </a:path>
              <a:path w="836930" h="766445">
                <a:moveTo>
                  <a:pt x="62917" y="689281"/>
                </a:moveTo>
                <a:lnTo>
                  <a:pt x="54356" y="697102"/>
                </a:lnTo>
                <a:lnTo>
                  <a:pt x="64135" y="707771"/>
                </a:lnTo>
                <a:lnTo>
                  <a:pt x="62917" y="689281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40229" y="5602071"/>
            <a:ext cx="909955" cy="441325"/>
          </a:xfrm>
          <a:custGeom>
            <a:avLst/>
            <a:gdLst/>
            <a:ahLst/>
            <a:cxnLst/>
            <a:rect l="l" t="t" r="r" b="b"/>
            <a:pathLst>
              <a:path w="909955" h="441325">
                <a:moveTo>
                  <a:pt x="100330" y="309956"/>
                </a:moveTo>
                <a:lnTo>
                  <a:pt x="0" y="436981"/>
                </a:lnTo>
                <a:lnTo>
                  <a:pt x="161797" y="441020"/>
                </a:lnTo>
                <a:lnTo>
                  <a:pt x="105248" y="413194"/>
                </a:lnTo>
                <a:lnTo>
                  <a:pt x="84836" y="413194"/>
                </a:lnTo>
                <a:lnTo>
                  <a:pt x="72517" y="386981"/>
                </a:lnTo>
                <a:lnTo>
                  <a:pt x="82950" y="382085"/>
                </a:lnTo>
                <a:lnTo>
                  <a:pt x="100330" y="309956"/>
                </a:lnTo>
                <a:close/>
              </a:path>
              <a:path w="909955" h="441325">
                <a:moveTo>
                  <a:pt x="78695" y="400128"/>
                </a:moveTo>
                <a:lnTo>
                  <a:pt x="84836" y="413194"/>
                </a:lnTo>
                <a:lnTo>
                  <a:pt x="95284" y="408291"/>
                </a:lnTo>
                <a:lnTo>
                  <a:pt x="78695" y="400128"/>
                </a:lnTo>
                <a:close/>
              </a:path>
              <a:path w="909955" h="441325">
                <a:moveTo>
                  <a:pt x="95284" y="408291"/>
                </a:moveTo>
                <a:lnTo>
                  <a:pt x="84836" y="413194"/>
                </a:lnTo>
                <a:lnTo>
                  <a:pt x="105248" y="413194"/>
                </a:lnTo>
                <a:lnTo>
                  <a:pt x="95284" y="408291"/>
                </a:lnTo>
                <a:close/>
              </a:path>
              <a:path w="909955" h="441325">
                <a:moveTo>
                  <a:pt x="897127" y="0"/>
                </a:moveTo>
                <a:lnTo>
                  <a:pt x="82950" y="382085"/>
                </a:lnTo>
                <a:lnTo>
                  <a:pt x="78634" y="399998"/>
                </a:lnTo>
                <a:lnTo>
                  <a:pt x="78695" y="400128"/>
                </a:lnTo>
                <a:lnTo>
                  <a:pt x="95284" y="408291"/>
                </a:lnTo>
                <a:lnTo>
                  <a:pt x="909446" y="26212"/>
                </a:lnTo>
                <a:lnTo>
                  <a:pt x="897127" y="0"/>
                </a:lnTo>
                <a:close/>
              </a:path>
              <a:path w="909955" h="441325">
                <a:moveTo>
                  <a:pt x="82950" y="382085"/>
                </a:moveTo>
                <a:lnTo>
                  <a:pt x="72517" y="386981"/>
                </a:lnTo>
                <a:lnTo>
                  <a:pt x="78634" y="399998"/>
                </a:lnTo>
                <a:lnTo>
                  <a:pt x="82950" y="382085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64029" y="1340358"/>
            <a:ext cx="906144" cy="213995"/>
          </a:xfrm>
          <a:custGeom>
            <a:avLst/>
            <a:gdLst/>
            <a:ahLst/>
            <a:cxnLst/>
            <a:rect l="l" t="t" r="r" b="b"/>
            <a:pathLst>
              <a:path w="906144" h="213994">
                <a:moveTo>
                  <a:pt x="99513" y="49312"/>
                </a:moveTo>
                <a:lnTo>
                  <a:pt x="85597" y="61721"/>
                </a:lnTo>
                <a:lnTo>
                  <a:pt x="94582" y="77868"/>
                </a:lnTo>
                <a:lnTo>
                  <a:pt x="900938" y="213867"/>
                </a:lnTo>
                <a:lnTo>
                  <a:pt x="905763" y="185419"/>
                </a:lnTo>
                <a:lnTo>
                  <a:pt x="99513" y="49312"/>
                </a:lnTo>
                <a:close/>
              </a:path>
              <a:path w="906144" h="213994">
                <a:moveTo>
                  <a:pt x="154812" y="0"/>
                </a:moveTo>
                <a:lnTo>
                  <a:pt x="0" y="47243"/>
                </a:lnTo>
                <a:lnTo>
                  <a:pt x="130682" y="142747"/>
                </a:lnTo>
                <a:lnTo>
                  <a:pt x="94582" y="77868"/>
                </a:lnTo>
                <a:lnTo>
                  <a:pt x="83184" y="75945"/>
                </a:lnTo>
                <a:lnTo>
                  <a:pt x="88011" y="47370"/>
                </a:lnTo>
                <a:lnTo>
                  <a:pt x="101691" y="47370"/>
                </a:lnTo>
                <a:lnTo>
                  <a:pt x="154812" y="0"/>
                </a:lnTo>
                <a:close/>
              </a:path>
              <a:path w="906144" h="213994">
                <a:moveTo>
                  <a:pt x="88011" y="47370"/>
                </a:moveTo>
                <a:lnTo>
                  <a:pt x="83184" y="75945"/>
                </a:lnTo>
                <a:lnTo>
                  <a:pt x="94582" y="77868"/>
                </a:lnTo>
                <a:lnTo>
                  <a:pt x="85597" y="61721"/>
                </a:lnTo>
                <a:lnTo>
                  <a:pt x="99513" y="49312"/>
                </a:lnTo>
                <a:lnTo>
                  <a:pt x="88011" y="47370"/>
                </a:lnTo>
                <a:close/>
              </a:path>
              <a:path w="906144" h="213994">
                <a:moveTo>
                  <a:pt x="101691" y="47370"/>
                </a:moveTo>
                <a:lnTo>
                  <a:pt x="88011" y="47370"/>
                </a:lnTo>
                <a:lnTo>
                  <a:pt x="99513" y="49312"/>
                </a:lnTo>
                <a:lnTo>
                  <a:pt x="101691" y="47370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76933" y="4924044"/>
            <a:ext cx="1301115" cy="1374775"/>
          </a:xfrm>
          <a:custGeom>
            <a:avLst/>
            <a:gdLst/>
            <a:ahLst/>
            <a:cxnLst/>
            <a:rect l="l" t="t" r="r" b="b"/>
            <a:pathLst>
              <a:path w="1301114" h="1374775">
                <a:moveTo>
                  <a:pt x="46862" y="1219644"/>
                </a:moveTo>
                <a:lnTo>
                  <a:pt x="0" y="1374571"/>
                </a:lnTo>
                <a:lnTo>
                  <a:pt x="145751" y="1321409"/>
                </a:lnTo>
                <a:lnTo>
                  <a:pt x="70231" y="1321409"/>
                </a:lnTo>
                <a:lnTo>
                  <a:pt x="49149" y="1301508"/>
                </a:lnTo>
                <a:lnTo>
                  <a:pt x="57122" y="1293078"/>
                </a:lnTo>
                <a:lnTo>
                  <a:pt x="46862" y="1219644"/>
                </a:lnTo>
                <a:close/>
              </a:path>
              <a:path w="1301114" h="1374775">
                <a:moveTo>
                  <a:pt x="57122" y="1293078"/>
                </a:moveTo>
                <a:lnTo>
                  <a:pt x="49149" y="1301508"/>
                </a:lnTo>
                <a:lnTo>
                  <a:pt x="70231" y="1321409"/>
                </a:lnTo>
                <a:lnTo>
                  <a:pt x="78193" y="1312990"/>
                </a:lnTo>
                <a:lnTo>
                  <a:pt x="59690" y="1311452"/>
                </a:lnTo>
                <a:lnTo>
                  <a:pt x="57122" y="1293078"/>
                </a:lnTo>
                <a:close/>
              </a:path>
              <a:path w="1301114" h="1374775">
                <a:moveTo>
                  <a:pt x="78193" y="1312990"/>
                </a:moveTo>
                <a:lnTo>
                  <a:pt x="70231" y="1321409"/>
                </a:lnTo>
                <a:lnTo>
                  <a:pt x="145751" y="1321409"/>
                </a:lnTo>
                <a:lnTo>
                  <a:pt x="152019" y="1319123"/>
                </a:lnTo>
                <a:lnTo>
                  <a:pt x="78193" y="1312990"/>
                </a:lnTo>
                <a:close/>
              </a:path>
              <a:path w="1301114" h="1374775">
                <a:moveTo>
                  <a:pt x="1280160" y="0"/>
                </a:moveTo>
                <a:lnTo>
                  <a:pt x="57122" y="1293078"/>
                </a:lnTo>
                <a:lnTo>
                  <a:pt x="59690" y="1311452"/>
                </a:lnTo>
                <a:lnTo>
                  <a:pt x="78193" y="1312990"/>
                </a:lnTo>
                <a:lnTo>
                  <a:pt x="1301115" y="19811"/>
                </a:lnTo>
                <a:lnTo>
                  <a:pt x="1280160" y="0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69794" y="1371091"/>
            <a:ext cx="6257925" cy="5454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0320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1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Pressure </a:t>
            </a:r>
            <a:r>
              <a:rPr kumimoji="0" sz="1800" b="1" i="1" u="none" strike="noStrike" kern="1200" cap="none" spc="-1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Tubing </a:t>
            </a:r>
            <a:r>
              <a:rPr kumimoji="0" sz="1800" b="1" i="1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Pneumatic </a:t>
            </a:r>
            <a:r>
              <a:rPr kumimoji="0" sz="1800" b="1" i="1" u="none" strike="noStrike" kern="120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Cylinders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pneumatic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control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expansion of shear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anchor heads,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vertical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actuation  of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cyclic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shear</a:t>
            </a:r>
            <a:r>
              <a:rPr kumimoji="0" sz="1800" b="0" i="0" u="none" strike="noStrike" kern="1200" cap="none" spc="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head.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65405" marR="264795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1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Expanding </a:t>
            </a:r>
            <a:r>
              <a:rPr kumimoji="0" sz="1800" b="1" i="1" u="none" strike="noStrike" kern="120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Anchor Head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expands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against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inside of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hollow-stem  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auger,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borehole wall,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borehole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casing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provide reaction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 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pushing/pulling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cyclic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shear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head</a:t>
            </a:r>
            <a:r>
              <a:rPr kumimoji="0" sz="1800" b="0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below.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88900" marR="295275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1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Load cells </a:t>
            </a:r>
            <a:r>
              <a:rPr kumimoji="0" sz="1800" b="1" i="1" u="none" strike="noStrike" kern="120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1800" b="1" i="1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displacement transducers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provide feedback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device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control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 for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analyzing soil response.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Also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enable  additional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test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possibilities such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as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creep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1800" b="0" i="0" u="none" strike="noStrike" kern="1200" cap="none" spc="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consolidation.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2545" marR="0" lvl="0" indent="0" algn="l" defTabSz="914400" rtl="0" eaLnBrk="1" fontAlgn="auto" latinLnBrk="0" hangingPunct="1">
              <a:lnSpc>
                <a:spcPct val="100000"/>
              </a:lnSpc>
              <a:spcBef>
                <a:spcPts val="12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1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Pressure transducer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 measures soil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pore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water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pressure</a:t>
            </a:r>
            <a:r>
              <a:rPr kumimoji="0" sz="1800" b="0" i="0" u="none" strike="noStrike" kern="1200" cap="none" spc="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during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42545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testing.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80010" marR="5080" lvl="0" indent="0" algn="l" defTabSz="914400" rtl="0" eaLnBrk="1" fontAlgn="auto" latinLnBrk="0" hangingPunct="1">
              <a:lnSpc>
                <a:spcPct val="100299"/>
              </a:lnSpc>
              <a:spcBef>
                <a:spcPts val="1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1" u="none" strike="noStrike" kern="120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Cyclic </a:t>
            </a:r>
            <a:r>
              <a:rPr kumimoji="0" sz="1800" b="1" i="1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Shear </a:t>
            </a:r>
            <a:r>
              <a:rPr kumimoji="0" sz="1800" b="1" i="1" u="none" strike="noStrike" kern="1200" cap="none" spc="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Head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: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(1) expands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horizontally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apply user-specified 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value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normal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stress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soil, (2) moves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vertically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under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selectable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displacement- or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stress-control to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apply monotonic or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cyclic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shear 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stress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soil. Measuring peak shear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stress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for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range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normal 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stresses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gives Mohr-Coulomb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failure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envelope of soil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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’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1800" b="0" i="0" u="none" strike="noStrike" kern="1200" cap="none" spc="1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c’).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77161" y="3890009"/>
            <a:ext cx="1071245" cy="1704975"/>
          </a:xfrm>
          <a:custGeom>
            <a:avLst/>
            <a:gdLst/>
            <a:ahLst/>
            <a:cxnLst/>
            <a:rect l="l" t="t" r="r" b="b"/>
            <a:pathLst>
              <a:path w="1071245" h="1704975">
                <a:moveTo>
                  <a:pt x="15239" y="1543558"/>
                </a:moveTo>
                <a:lnTo>
                  <a:pt x="0" y="1704759"/>
                </a:lnTo>
                <a:lnTo>
                  <a:pt x="107961" y="1638680"/>
                </a:lnTo>
                <a:lnTo>
                  <a:pt x="58293" y="1638680"/>
                </a:lnTo>
                <a:lnTo>
                  <a:pt x="33655" y="1623440"/>
                </a:lnTo>
                <a:lnTo>
                  <a:pt x="39824" y="1613553"/>
                </a:lnTo>
                <a:lnTo>
                  <a:pt x="15239" y="1543558"/>
                </a:lnTo>
                <a:close/>
              </a:path>
              <a:path w="1071245" h="1704975">
                <a:moveTo>
                  <a:pt x="64394" y="1628901"/>
                </a:moveTo>
                <a:lnTo>
                  <a:pt x="45974" y="1631061"/>
                </a:lnTo>
                <a:lnTo>
                  <a:pt x="58293" y="1638680"/>
                </a:lnTo>
                <a:lnTo>
                  <a:pt x="64394" y="1628901"/>
                </a:lnTo>
                <a:close/>
              </a:path>
              <a:path w="1071245" h="1704975">
                <a:moveTo>
                  <a:pt x="138049" y="1620265"/>
                </a:moveTo>
                <a:lnTo>
                  <a:pt x="64394" y="1628901"/>
                </a:lnTo>
                <a:lnTo>
                  <a:pt x="58293" y="1638680"/>
                </a:lnTo>
                <a:lnTo>
                  <a:pt x="107961" y="1638680"/>
                </a:lnTo>
                <a:lnTo>
                  <a:pt x="138049" y="1620265"/>
                </a:lnTo>
                <a:close/>
              </a:path>
              <a:path w="1071245" h="1704975">
                <a:moveTo>
                  <a:pt x="39824" y="1613553"/>
                </a:moveTo>
                <a:lnTo>
                  <a:pt x="33655" y="1623440"/>
                </a:lnTo>
                <a:lnTo>
                  <a:pt x="45974" y="1631061"/>
                </a:lnTo>
                <a:lnTo>
                  <a:pt x="39824" y="1613553"/>
                </a:lnTo>
                <a:close/>
              </a:path>
              <a:path w="1071245" h="1704975">
                <a:moveTo>
                  <a:pt x="1046607" y="0"/>
                </a:moveTo>
                <a:lnTo>
                  <a:pt x="39824" y="1613553"/>
                </a:lnTo>
                <a:lnTo>
                  <a:pt x="45974" y="1631061"/>
                </a:lnTo>
                <a:lnTo>
                  <a:pt x="64394" y="1628901"/>
                </a:lnTo>
                <a:lnTo>
                  <a:pt x="1071118" y="15239"/>
                </a:lnTo>
                <a:lnTo>
                  <a:pt x="1046607" y="0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77161" y="1534033"/>
            <a:ext cx="986155" cy="391160"/>
          </a:xfrm>
          <a:custGeom>
            <a:avLst/>
            <a:gdLst/>
            <a:ahLst/>
            <a:cxnLst/>
            <a:rect l="l" t="t" r="r" b="b"/>
            <a:pathLst>
              <a:path w="986155" h="391160">
                <a:moveTo>
                  <a:pt x="111125" y="254888"/>
                </a:moveTo>
                <a:lnTo>
                  <a:pt x="0" y="372617"/>
                </a:lnTo>
                <a:lnTo>
                  <a:pt x="160781" y="390905"/>
                </a:lnTo>
                <a:lnTo>
                  <a:pt x="103907" y="356362"/>
                </a:lnTo>
                <a:lnTo>
                  <a:pt x="86613" y="356362"/>
                </a:lnTo>
                <a:lnTo>
                  <a:pt x="76581" y="329183"/>
                </a:lnTo>
                <a:lnTo>
                  <a:pt x="87448" y="325207"/>
                </a:lnTo>
                <a:lnTo>
                  <a:pt x="111125" y="254888"/>
                </a:lnTo>
                <a:close/>
              </a:path>
              <a:path w="986155" h="391160">
                <a:moveTo>
                  <a:pt x="81615" y="342822"/>
                </a:moveTo>
                <a:lnTo>
                  <a:pt x="86613" y="356362"/>
                </a:lnTo>
                <a:lnTo>
                  <a:pt x="97404" y="352412"/>
                </a:lnTo>
                <a:lnTo>
                  <a:pt x="81615" y="342822"/>
                </a:lnTo>
                <a:close/>
              </a:path>
              <a:path w="986155" h="391160">
                <a:moveTo>
                  <a:pt x="97404" y="352412"/>
                </a:moveTo>
                <a:lnTo>
                  <a:pt x="86613" y="356362"/>
                </a:lnTo>
                <a:lnTo>
                  <a:pt x="103907" y="356362"/>
                </a:lnTo>
                <a:lnTo>
                  <a:pt x="97404" y="352412"/>
                </a:lnTo>
                <a:close/>
              </a:path>
              <a:path w="986155" h="391160">
                <a:moveTo>
                  <a:pt x="976121" y="0"/>
                </a:moveTo>
                <a:lnTo>
                  <a:pt x="87448" y="325207"/>
                </a:lnTo>
                <a:lnTo>
                  <a:pt x="81564" y="342683"/>
                </a:lnTo>
                <a:lnTo>
                  <a:pt x="81615" y="342822"/>
                </a:lnTo>
                <a:lnTo>
                  <a:pt x="97404" y="352412"/>
                </a:lnTo>
                <a:lnTo>
                  <a:pt x="986027" y="27177"/>
                </a:lnTo>
                <a:lnTo>
                  <a:pt x="976121" y="0"/>
                </a:lnTo>
                <a:close/>
              </a:path>
              <a:path w="986155" h="391160">
                <a:moveTo>
                  <a:pt x="87448" y="325207"/>
                </a:moveTo>
                <a:lnTo>
                  <a:pt x="76581" y="329183"/>
                </a:lnTo>
                <a:lnTo>
                  <a:pt x="81564" y="342683"/>
                </a:lnTo>
                <a:lnTo>
                  <a:pt x="87448" y="325207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17080" y="4865370"/>
            <a:ext cx="210820" cy="1385570"/>
          </a:xfrm>
          <a:custGeom>
            <a:avLst/>
            <a:gdLst/>
            <a:ahLst/>
            <a:cxnLst/>
            <a:rect l="l" t="t" r="r" b="b"/>
            <a:pathLst>
              <a:path w="210820" h="1385570">
                <a:moveTo>
                  <a:pt x="66281" y="86486"/>
                </a:moveTo>
                <a:lnTo>
                  <a:pt x="53021" y="99444"/>
                </a:lnTo>
                <a:lnTo>
                  <a:pt x="181406" y="1385239"/>
                </a:lnTo>
                <a:lnTo>
                  <a:pt x="210223" y="1382369"/>
                </a:lnTo>
                <a:lnTo>
                  <a:pt x="81842" y="96574"/>
                </a:lnTo>
                <a:lnTo>
                  <a:pt x="66281" y="86486"/>
                </a:lnTo>
                <a:close/>
              </a:path>
              <a:path w="210820" h="1385570">
                <a:moveTo>
                  <a:pt x="57645" y="0"/>
                </a:moveTo>
                <a:lnTo>
                  <a:pt x="0" y="151256"/>
                </a:lnTo>
                <a:lnTo>
                  <a:pt x="53021" y="99444"/>
                </a:lnTo>
                <a:lnTo>
                  <a:pt x="51866" y="87883"/>
                </a:lnTo>
                <a:lnTo>
                  <a:pt x="80683" y="84962"/>
                </a:lnTo>
                <a:lnTo>
                  <a:pt x="111271" y="84962"/>
                </a:lnTo>
                <a:lnTo>
                  <a:pt x="57645" y="0"/>
                </a:lnTo>
                <a:close/>
              </a:path>
              <a:path w="210820" h="1385570">
                <a:moveTo>
                  <a:pt x="111271" y="84962"/>
                </a:moveTo>
                <a:lnTo>
                  <a:pt x="80683" y="84962"/>
                </a:lnTo>
                <a:lnTo>
                  <a:pt x="81842" y="96574"/>
                </a:lnTo>
                <a:lnTo>
                  <a:pt x="144056" y="136905"/>
                </a:lnTo>
                <a:lnTo>
                  <a:pt x="111271" y="84962"/>
                </a:lnTo>
                <a:close/>
              </a:path>
              <a:path w="210820" h="1385570">
                <a:moveTo>
                  <a:pt x="80683" y="84962"/>
                </a:moveTo>
                <a:lnTo>
                  <a:pt x="51866" y="87883"/>
                </a:lnTo>
                <a:lnTo>
                  <a:pt x="53021" y="99444"/>
                </a:lnTo>
                <a:lnTo>
                  <a:pt x="66281" y="86486"/>
                </a:lnTo>
                <a:lnTo>
                  <a:pt x="80835" y="86486"/>
                </a:lnTo>
                <a:lnTo>
                  <a:pt x="80683" y="84962"/>
                </a:lnTo>
                <a:close/>
              </a:path>
              <a:path w="210820" h="1385570">
                <a:moveTo>
                  <a:pt x="80835" y="86486"/>
                </a:moveTo>
                <a:lnTo>
                  <a:pt x="66281" y="86486"/>
                </a:lnTo>
                <a:lnTo>
                  <a:pt x="81842" y="96574"/>
                </a:lnTo>
                <a:lnTo>
                  <a:pt x="80835" y="86486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02258" y="4720590"/>
            <a:ext cx="297180" cy="421005"/>
          </a:xfrm>
          <a:custGeom>
            <a:avLst/>
            <a:gdLst/>
            <a:ahLst/>
            <a:cxnLst/>
            <a:rect l="l" t="t" r="r" b="b"/>
            <a:pathLst>
              <a:path w="297180" h="421004">
                <a:moveTo>
                  <a:pt x="49403" y="71501"/>
                </a:moveTo>
                <a:lnTo>
                  <a:pt x="44055" y="89299"/>
                </a:lnTo>
                <a:lnTo>
                  <a:pt x="273050" y="420878"/>
                </a:lnTo>
                <a:lnTo>
                  <a:pt x="296925" y="404495"/>
                </a:lnTo>
                <a:lnTo>
                  <a:pt x="67806" y="72790"/>
                </a:lnTo>
                <a:lnTo>
                  <a:pt x="49403" y="71501"/>
                </a:lnTo>
                <a:close/>
              </a:path>
              <a:path w="297180" h="421004">
                <a:moveTo>
                  <a:pt x="0" y="0"/>
                </a:moveTo>
                <a:lnTo>
                  <a:pt x="22732" y="160274"/>
                </a:lnTo>
                <a:lnTo>
                  <a:pt x="44055" y="89299"/>
                </a:lnTo>
                <a:lnTo>
                  <a:pt x="37464" y="79756"/>
                </a:lnTo>
                <a:lnTo>
                  <a:pt x="61213" y="63246"/>
                </a:lnTo>
                <a:lnTo>
                  <a:pt x="115058" y="63246"/>
                </a:lnTo>
                <a:lnTo>
                  <a:pt x="0" y="0"/>
                </a:lnTo>
                <a:close/>
              </a:path>
              <a:path w="297180" h="421004">
                <a:moveTo>
                  <a:pt x="61213" y="63246"/>
                </a:moveTo>
                <a:lnTo>
                  <a:pt x="37464" y="79756"/>
                </a:lnTo>
                <a:lnTo>
                  <a:pt x="44055" y="89299"/>
                </a:lnTo>
                <a:lnTo>
                  <a:pt x="49403" y="71501"/>
                </a:lnTo>
                <a:lnTo>
                  <a:pt x="66916" y="71501"/>
                </a:lnTo>
                <a:lnTo>
                  <a:pt x="61213" y="63246"/>
                </a:lnTo>
                <a:close/>
              </a:path>
              <a:path w="297180" h="421004">
                <a:moveTo>
                  <a:pt x="115058" y="63246"/>
                </a:moveTo>
                <a:lnTo>
                  <a:pt x="61213" y="63246"/>
                </a:lnTo>
                <a:lnTo>
                  <a:pt x="67806" y="72790"/>
                </a:lnTo>
                <a:lnTo>
                  <a:pt x="141858" y="77978"/>
                </a:lnTo>
                <a:lnTo>
                  <a:pt x="115058" y="63246"/>
                </a:lnTo>
                <a:close/>
              </a:path>
              <a:path w="297180" h="421004">
                <a:moveTo>
                  <a:pt x="66916" y="71501"/>
                </a:moveTo>
                <a:lnTo>
                  <a:pt x="49403" y="71501"/>
                </a:lnTo>
                <a:lnTo>
                  <a:pt x="67806" y="72790"/>
                </a:lnTo>
                <a:lnTo>
                  <a:pt x="66916" y="71501"/>
                </a:lnTo>
                <a:close/>
              </a:path>
            </a:pathLst>
          </a:custGeom>
          <a:solidFill>
            <a:srgbClr val="497DBA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18485" y="260888"/>
            <a:ext cx="3687318" cy="5366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5" dirty="0"/>
              <a:t>Deliverables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867026" y="1164081"/>
            <a:ext cx="6904355" cy="2720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5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CBST Device </a:t>
            </a:r>
            <a:r>
              <a:rPr kumimoji="0" sz="25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with </a:t>
            </a:r>
            <a:r>
              <a:rPr kumimoji="0" sz="25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Control Hardware </a:t>
            </a:r>
            <a:r>
              <a:rPr kumimoji="0" sz="25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</a:t>
            </a:r>
            <a:r>
              <a:rPr kumimoji="0" sz="25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5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Software</a:t>
            </a:r>
            <a:endParaRPr kumimoji="0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56285" marR="294005" lvl="1" indent="-286385" algn="l" defTabSz="914400" rtl="0" eaLnBrk="1" fontAlgn="auto" latinLnBrk="0" hangingPunct="1">
              <a:lnSpc>
                <a:spcPts val="2110"/>
              </a:lnSpc>
              <a:spcBef>
                <a:spcPts val="525"/>
              </a:spcBef>
              <a:spcAft>
                <a:spcPts val="0"/>
              </a:spcAft>
              <a:buClrTx/>
              <a:buSzTx/>
              <a:buFont typeface="Arial"/>
              <a:buChar char="–"/>
              <a:tabLst>
                <a:tab pos="756285" algn="l"/>
                <a:tab pos="756920" algn="l"/>
              </a:tabLst>
              <a:defRPr/>
            </a:pP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One </a:t>
            </a:r>
            <a:r>
              <a:rPr kumimoji="0" sz="22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prototype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anchored shear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head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has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been built,  but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software </a:t>
            </a:r>
            <a:r>
              <a:rPr kumimoji="0" sz="2200" b="0" i="0" u="none" strike="noStrike" kern="120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control program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electronic  </a:t>
            </a:r>
            <a:r>
              <a:rPr kumimoji="0" sz="2200" b="0" i="0" u="none" strike="noStrike" kern="1200" cap="none" spc="-1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instrumentation/control </a:t>
            </a:r>
            <a:r>
              <a:rPr kumimoji="0" sz="2200" b="0" i="0" u="none" strike="noStrike" kern="1200" cap="none" spc="-2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system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do not</a:t>
            </a:r>
            <a:r>
              <a:rPr kumimoji="0" sz="2200" b="0" i="0" u="none" strike="noStrike" kern="1200" cap="none" spc="6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120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exist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56285" marR="0" lvl="1" indent="-286385" algn="l" defTabSz="914400" rtl="0" eaLnBrk="1" fontAlgn="auto" latinLnBrk="0" hangingPunct="1">
              <a:lnSpc>
                <a:spcPts val="2375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 typeface="Arial"/>
              <a:buChar char="–"/>
              <a:tabLst>
                <a:tab pos="756285" algn="l"/>
                <a:tab pos="756920" algn="l"/>
              </a:tabLst>
              <a:defRPr/>
            </a:pP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Development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software </a:t>
            </a:r>
            <a:r>
              <a:rPr kumimoji="0" sz="2200" b="0" i="0" u="none" strike="noStrike" kern="1200" cap="none" spc="-2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control program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</a:t>
            </a:r>
            <a:r>
              <a:rPr kumimoji="0" sz="2200" b="0" i="0" u="none" strike="noStrike" kern="1200" cap="none" spc="1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LabVIEW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56285" marR="0" lvl="0" indent="0" algn="l" defTabSz="914400" rtl="0" eaLnBrk="1" fontAlgn="auto" latinLnBrk="0" hangingPunct="1">
              <a:lnSpc>
                <a:spcPts val="23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is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most difficult</a:t>
            </a:r>
            <a:r>
              <a:rPr kumimoji="0" sz="22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task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55600" marR="100965" lvl="0" indent="-342900" algn="l" defTabSz="914400" rtl="0" eaLnBrk="1" fontAlgn="auto" latinLnBrk="0" hangingPunct="1">
              <a:lnSpc>
                <a:spcPts val="2400"/>
              </a:lnSpc>
              <a:spcBef>
                <a:spcPts val="177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354965" algn="l"/>
                <a:tab pos="355600" algn="l"/>
              </a:tabLst>
              <a:defRPr/>
            </a:pPr>
            <a:r>
              <a:rPr kumimoji="0" sz="25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Validation </a:t>
            </a:r>
            <a:r>
              <a:rPr kumimoji="0" sz="25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test </a:t>
            </a:r>
            <a:r>
              <a:rPr kumimoji="0" sz="25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results and comparisons </a:t>
            </a:r>
            <a:r>
              <a:rPr kumimoji="0" sz="25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existing  test </a:t>
            </a:r>
            <a:r>
              <a:rPr kumimoji="0" sz="25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methods</a:t>
            </a:r>
            <a:endParaRPr kumimoji="0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2776" y="6114286"/>
            <a:ext cx="2362200" cy="646430"/>
          </a:xfrm>
          <a:prstGeom prst="rect">
            <a:avLst/>
          </a:prstGeom>
          <a:solidFill>
            <a:srgbClr val="8EB4E2"/>
          </a:solidFill>
          <a:ln w="9144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90805" marR="260350" lvl="0" indent="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Prototype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shear head  component of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CBST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962144" y="5881115"/>
            <a:ext cx="4114800" cy="923925"/>
          </a:xfrm>
          <a:custGeom>
            <a:avLst/>
            <a:gdLst/>
            <a:ahLst/>
            <a:cxnLst/>
            <a:rect l="l" t="t" r="r" b="b"/>
            <a:pathLst>
              <a:path w="4114800" h="923925">
                <a:moveTo>
                  <a:pt x="0" y="923544"/>
                </a:moveTo>
                <a:lnTo>
                  <a:pt x="4114800" y="923544"/>
                </a:lnTo>
                <a:lnTo>
                  <a:pt x="4114800" y="0"/>
                </a:lnTo>
                <a:lnTo>
                  <a:pt x="0" y="0"/>
                </a:lnTo>
                <a:lnTo>
                  <a:pt x="0" y="923544"/>
                </a:lnTo>
                <a:close/>
              </a:path>
            </a:pathLst>
          </a:custGeom>
          <a:solidFill>
            <a:srgbClr val="8EB4E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41519" y="5900420"/>
            <a:ext cx="391731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Automated non-cyclic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BST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device showing 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type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electronics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software 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control program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that need</a:t>
            </a:r>
            <a:r>
              <a:rPr kumimoji="0" sz="1800" b="0" i="0" u="none" strike="noStrike" kern="1200" cap="none" spc="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development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9351" y="569467"/>
            <a:ext cx="649223" cy="42951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419344" y="3962400"/>
            <a:ext cx="3200400" cy="1865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78408" y="1200911"/>
            <a:ext cx="629412" cy="35311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3063" y="5056632"/>
            <a:ext cx="3602990" cy="923925"/>
          </a:xfrm>
          <a:prstGeom prst="rect">
            <a:avLst/>
          </a:prstGeom>
          <a:solidFill>
            <a:srgbClr val="DBEDF4"/>
          </a:solidFill>
          <a:ln w="9144">
            <a:solidFill>
              <a:srgbClr val="000000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91440" marR="369570" lvl="0" indent="0" algn="l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Simpler shear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head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traditional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BST device sold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worldwide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by HGI  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(for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comparison</a:t>
            </a:r>
            <a:r>
              <a:rPr kumimoji="0" sz="1800" b="0" i="0" u="none" strike="noStrike" kern="1200" cap="none" spc="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only)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8D06F-334F-4DD7-9672-0DF797F54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0713B-156A-4795-BB87-33EC812E55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Choose the tests that best model the design needs</a:t>
            </a:r>
          </a:p>
          <a:p>
            <a:pPr lvl="1"/>
            <a:r>
              <a:rPr lang="en-US" dirty="0"/>
              <a:t>Review case studies to evaluate accuracy of methods</a:t>
            </a:r>
          </a:p>
          <a:p>
            <a:r>
              <a:rPr lang="en-US" dirty="0"/>
              <a:t>Engineers should make the measurements because they understand the design needs</a:t>
            </a:r>
          </a:p>
          <a:p>
            <a:r>
              <a:rPr lang="en-US" dirty="0"/>
              <a:t>Technicians only collect numbers—do not have educational background to understand their meaning or make any field changes</a:t>
            </a:r>
          </a:p>
          <a:p>
            <a:r>
              <a:rPr lang="en-US" b="1" dirty="0"/>
              <a:t>Encourage you to vote for Dr. Jean-Louis Briaud</a:t>
            </a:r>
          </a:p>
          <a:p>
            <a:pPr marL="0" indent="0">
              <a:buNone/>
            </a:pPr>
            <a:r>
              <a:rPr lang="en-US" b="1" dirty="0"/>
              <a:t>   for ASCE President in May!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A607BD-982D-43FD-9D6C-8D90E3DC18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86200"/>
            <a:ext cx="2658654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14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DEFA-DCC1-45D1-85AA-F6379D9C58C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" y="79375"/>
            <a:ext cx="8991600" cy="765175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Lack of </a:t>
            </a:r>
            <a:r>
              <a:rPr lang="en-US" sz="3200" b="1" dirty="0" err="1">
                <a:solidFill>
                  <a:srgbClr val="00B050"/>
                </a:solidFill>
              </a:rPr>
              <a:t>Knowledge</a:t>
            </a:r>
            <a:r>
              <a:rPr lang="en-US" sz="3200" b="1" dirty="0" err="1">
                <a:solidFill>
                  <a:srgbClr val="00B050"/>
                </a:solidFill>
                <a:sym typeface="Wingdings" panose="05000000000000000000" pitchFamily="2" charset="2"/>
              </a:rPr>
              <a:t>More</a:t>
            </a:r>
            <a:r>
              <a:rPr lang="en-US" sz="3200" b="1" dirty="0">
                <a:solidFill>
                  <a:srgbClr val="00B050"/>
                </a:solidFill>
                <a:sym typeface="Wingdings" panose="05000000000000000000" pitchFamily="2" charset="2"/>
              </a:rPr>
              <a:t> Expensive Design Probability curves shift to the right for same Success</a:t>
            </a:r>
            <a:endParaRPr lang="en-US" sz="3200" b="1" dirty="0">
              <a:solidFill>
                <a:srgbClr val="00B050"/>
              </a:solidFill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F1088C8-2F9B-4C3B-BA35-3E8D693433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2741386"/>
              </p:ext>
            </p:extLst>
          </p:nvPr>
        </p:nvGraphicFramePr>
        <p:xfrm>
          <a:off x="914400" y="921560"/>
          <a:ext cx="7086600" cy="5860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1" name="Plot" r:id="rId3" imgW="7788240" imgH="6440400" progId="Grapher.Document">
                  <p:embed/>
                </p:oleObj>
              </mc:Choice>
              <mc:Fallback>
                <p:oleObj name="Plot" r:id="rId3" imgW="7788240" imgH="644040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14400" y="921560"/>
                        <a:ext cx="7086600" cy="58602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5357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>
            <a:extLst>
              <a:ext uri="{FF2B5EF4-FFF2-40B4-BE49-F238E27FC236}">
                <a16:creationId xmlns:a16="http://schemas.microsoft.com/office/drawing/2014/main" id="{354D9A95-0AF3-4E34-B7E3-01D1098CBA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526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endParaRPr lang="en-US" altLang="en-US"/>
          </a:p>
        </p:txBody>
      </p:sp>
      <p:graphicFrame>
        <p:nvGraphicFramePr>
          <p:cNvPr id="19459" name="Object 1">
            <a:extLst>
              <a:ext uri="{FF2B5EF4-FFF2-40B4-BE49-F238E27FC236}">
                <a16:creationId xmlns:a16="http://schemas.microsoft.com/office/drawing/2014/main" id="{0F446E84-C7FC-4CD2-A7CD-12A08BF7595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0913" y="0"/>
          <a:ext cx="7324725" cy="678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0" name="Plot" r:id="rId3" imgW="6592664" imgH="6090924" progId="Grapher.Document">
                  <p:embed/>
                </p:oleObj>
              </mc:Choice>
              <mc:Fallback>
                <p:oleObj name="Plot" r:id="rId3" imgW="6592664" imgH="6090924" progId="Grapher.Document">
                  <p:embed/>
                  <p:pic>
                    <p:nvPicPr>
                      <p:cNvPr id="19459" name="Object 1">
                        <a:extLst>
                          <a:ext uri="{FF2B5EF4-FFF2-40B4-BE49-F238E27FC236}">
                            <a16:creationId xmlns:a16="http://schemas.microsoft.com/office/drawing/2014/main" id="{0F446E84-C7FC-4CD2-A7CD-12A08BF7595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0913" y="0"/>
                        <a:ext cx="7324725" cy="678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B2146F1-4065-4F6E-B89A-F94EDEE91059}"/>
              </a:ext>
            </a:extLst>
          </p:cNvPr>
          <p:cNvSpPr txBox="1"/>
          <p:nvPr/>
        </p:nvSpPr>
        <p:spPr>
          <a:xfrm>
            <a:off x="5257800" y="1981200"/>
            <a:ext cx="2438399" cy="1200329"/>
          </a:xfrm>
          <a:prstGeom prst="rect">
            <a:avLst/>
          </a:prstGeom>
          <a:solidFill>
            <a:schemeClr val="bg1"/>
          </a:solidFill>
          <a:ln w="34925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Plot Average Factor of Safety and its Standard Deviation to Determine Probability of Success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5">
            <a:extLst>
              <a:ext uri="{FF2B5EF4-FFF2-40B4-BE49-F238E27FC236}">
                <a16:creationId xmlns:a16="http://schemas.microsoft.com/office/drawing/2014/main" id="{660786B2-1B77-43C0-B792-6D202E124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762000"/>
            <a:ext cx="6172200" cy="5486400"/>
          </a:xfrm>
          <a:prstGeom prst="rect">
            <a:avLst/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FF3D39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FF3D39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62818" name="Rectangle 2">
            <a:extLst>
              <a:ext uri="{FF2B5EF4-FFF2-40B4-BE49-F238E27FC236}">
                <a16:creationId xmlns:a16="http://schemas.microsoft.com/office/drawing/2014/main" id="{028AB4A8-841F-4A9D-BFAE-DBCFD686646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304800"/>
            <a:ext cx="7620000" cy="4572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chemeClr val="accent1">
                    <a:tint val="88000"/>
                    <a:satMod val="150000"/>
                  </a:schemeClr>
                </a:solidFill>
              </a:rPr>
              <a:t>Dilatometer Predicted Settlements</a:t>
            </a:r>
          </a:p>
        </p:txBody>
      </p:sp>
      <p:sp>
        <p:nvSpPr>
          <p:cNvPr id="136196" name="Rectangle 3">
            <a:extLst>
              <a:ext uri="{FF2B5EF4-FFF2-40B4-BE49-F238E27FC236}">
                <a16:creationId xmlns:a16="http://schemas.microsoft.com/office/drawing/2014/main" id="{61861923-0F19-4C22-A681-A88D1BC69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750" y="1905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FF3D39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FF3D39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graphicFrame>
        <p:nvGraphicFramePr>
          <p:cNvPr id="136197" name="Object 2">
            <a:extLst>
              <a:ext uri="{FF2B5EF4-FFF2-40B4-BE49-F238E27FC236}">
                <a16:creationId xmlns:a16="http://schemas.microsoft.com/office/drawing/2014/main" id="{F02F1B7D-ED84-4C40-A381-6F72B05A52A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76400" y="841375"/>
          <a:ext cx="5715000" cy="538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8" r:id="rId4" imgW="6429375" imgH="6057900" progId="Grapher.Document">
                  <p:embed/>
                </p:oleObj>
              </mc:Choice>
              <mc:Fallback>
                <p:oleObj r:id="rId4" imgW="6429375" imgH="6057900" progId="Grapher.Document">
                  <p:embed/>
                  <p:pic>
                    <p:nvPicPr>
                      <p:cNvPr id="136197" name="Object 2">
                        <a:extLst>
                          <a:ext uri="{FF2B5EF4-FFF2-40B4-BE49-F238E27FC236}">
                            <a16:creationId xmlns:a16="http://schemas.microsoft.com/office/drawing/2014/main" id="{F02F1B7D-ED84-4C40-A381-6F72B05A52A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841375"/>
                        <a:ext cx="5715000" cy="5380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6198" name="TextBox 1">
            <a:extLst>
              <a:ext uri="{FF2B5EF4-FFF2-40B4-BE49-F238E27FC236}">
                <a16:creationId xmlns:a16="http://schemas.microsoft.com/office/drawing/2014/main" id="{54A4D3CF-FF2C-4C8B-8830-3A8742D48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6484938"/>
            <a:ext cx="5091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FF3D39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FF3D39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{After Schmertmann (1986) and Hayes (1986)}</a:t>
            </a:r>
          </a:p>
        </p:txBody>
      </p:sp>
      <p:sp>
        <p:nvSpPr>
          <p:cNvPr id="136199" name="TextBox 2">
            <a:extLst>
              <a:ext uri="{FF2B5EF4-FFF2-40B4-BE49-F238E27FC236}">
                <a16:creationId xmlns:a16="http://schemas.microsoft.com/office/drawing/2014/main" id="{B4B47B5D-9E14-4044-903D-92CEFDFF1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3538" y="4935538"/>
            <a:ext cx="1189037" cy="339725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FF3D39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FF3D39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Times New Roman" panose="02020603050405020304" pitchFamily="18" charset="0"/>
              </a:rPr>
              <a:t>COV = 0.18</a:t>
            </a:r>
          </a:p>
        </p:txBody>
      </p:sp>
      <p:pic>
        <p:nvPicPr>
          <p:cNvPr id="136200" name="Picture 1">
            <a:extLst>
              <a:ext uri="{FF2B5EF4-FFF2-40B4-BE49-F238E27FC236}">
                <a16:creationId xmlns:a16="http://schemas.microsoft.com/office/drawing/2014/main" id="{9E54A396-2DC3-49A8-AC62-3E1C746055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066800"/>
            <a:ext cx="22336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5" descr="SPT Prediction in Sand ">
            <a:extLst>
              <a:ext uri="{FF2B5EF4-FFF2-40B4-BE49-F238E27FC236}">
                <a16:creationId xmlns:a16="http://schemas.microsoft.com/office/drawing/2014/main" id="{5D386982-FA39-4D44-9A6A-FEF9E9439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9725"/>
            <a:ext cx="7391400" cy="613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DF89C8-A03B-4EA5-A3CD-3D52B4E54FF7}"/>
              </a:ext>
            </a:extLst>
          </p:cNvPr>
          <p:cNvSpPr txBox="1"/>
          <p:nvPr/>
        </p:nvSpPr>
        <p:spPr>
          <a:xfrm>
            <a:off x="2590800" y="838201"/>
            <a:ext cx="1295400" cy="646331"/>
          </a:xfrm>
          <a:prstGeom prst="rect">
            <a:avLst/>
          </a:prstGeom>
          <a:solidFill>
            <a:srgbClr val="FFFF00"/>
          </a:solidFill>
          <a:ln w="38100" cmpd="sng">
            <a:solidFill>
              <a:schemeClr val="tx2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dirty="0">
                <a:solidFill>
                  <a:srgbClr val="FF0000"/>
                </a:solidFill>
              </a:rPr>
              <a:t>SPT N</a:t>
            </a:r>
            <a:r>
              <a:rPr lang="en-US" baseline="-25000" dirty="0">
                <a:solidFill>
                  <a:srgbClr val="FF0000"/>
                </a:solidFill>
              </a:rPr>
              <a:t>60</a:t>
            </a:r>
          </a:p>
          <a:p>
            <a:pPr algn="ctr" eaLnBrk="1" hangingPunct="1">
              <a:defRPr/>
            </a:pPr>
            <a:r>
              <a:rPr lang="en-US" dirty="0">
                <a:solidFill>
                  <a:srgbClr val="FF0000"/>
                </a:solidFill>
              </a:rPr>
              <a:t>Sands Only</a:t>
            </a:r>
          </a:p>
        </p:txBody>
      </p:sp>
      <p:sp>
        <p:nvSpPr>
          <p:cNvPr id="134148" name="TextBox 1">
            <a:extLst>
              <a:ext uri="{FF2B5EF4-FFF2-40B4-BE49-F238E27FC236}">
                <a16:creationId xmlns:a16="http://schemas.microsoft.com/office/drawing/2014/main" id="{1537154F-DE9A-4817-A2B6-1B7EE70BE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133600"/>
            <a:ext cx="1695450" cy="4619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FF3D39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FF3D39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COV = 0.67</a:t>
            </a:r>
          </a:p>
        </p:txBody>
      </p:sp>
      <p:sp>
        <p:nvSpPr>
          <p:cNvPr id="134149" name="TextBox 3">
            <a:extLst>
              <a:ext uri="{FF2B5EF4-FFF2-40B4-BE49-F238E27FC236}">
                <a16:creationId xmlns:a16="http://schemas.microsoft.com/office/drawing/2014/main" id="{91DA4249-BB8A-406B-83B1-F95CACF36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6505575"/>
            <a:ext cx="3962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25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ts val="250"/>
              </a:spcBef>
              <a:buClr>
                <a:schemeClr val="accent1"/>
              </a:buClr>
              <a:buSzPct val="100000"/>
              <a:buFont typeface="Verdana" panose="020B0604030504040204" pitchFamily="34" charset="0"/>
              <a:buChar char="◦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ts val="250"/>
              </a:spcBef>
              <a:buClr>
                <a:srgbClr val="FF3D39"/>
              </a:buClr>
              <a:buSzPct val="100000"/>
              <a:buFont typeface="Wingdings 2" panose="05020102010507070707" pitchFamily="18" charset="2"/>
              <a:buChar char="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ts val="225"/>
              </a:spcBef>
              <a:buClr>
                <a:srgbClr val="FF3D39"/>
              </a:buClr>
              <a:buSzPct val="112000"/>
              <a:buFont typeface="Verdana" panose="020B0604030504040204" pitchFamily="34" charset="0"/>
              <a:buChar char="◦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ts val="250"/>
              </a:spcBef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BEFF4B"/>
              </a:buClr>
              <a:buSzPct val="100000"/>
              <a:buFont typeface="Wingdings 2" panose="05020102010507070707" pitchFamily="18" charset="2"/>
              <a:buChar char="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(After Burland and Burbridge, 1985)</a:t>
            </a:r>
          </a:p>
        </p:txBody>
      </p:sp>
      <p:pic>
        <p:nvPicPr>
          <p:cNvPr id="134150" name="Picture 4">
            <a:extLst>
              <a:ext uri="{FF2B5EF4-FFF2-40B4-BE49-F238E27FC236}">
                <a16:creationId xmlns:a16="http://schemas.microsoft.com/office/drawing/2014/main" id="{6B839C74-2408-44F3-B9C8-2EAE7E8F3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800600"/>
            <a:ext cx="297021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B15F40-3DD3-4466-90DA-6BBD41EAEC9E}"/>
              </a:ext>
            </a:extLst>
          </p:cNvPr>
          <p:cNvSpPr txBox="1"/>
          <p:nvPr/>
        </p:nvSpPr>
        <p:spPr>
          <a:xfrm>
            <a:off x="5257800" y="3429000"/>
            <a:ext cx="3733800" cy="107721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Financial Failure Will Certainly Occur!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5753</TotalTime>
  <Words>2402</Words>
  <Application>Microsoft Office PowerPoint</Application>
  <PresentationFormat>On-screen Show (4:3)</PresentationFormat>
  <Paragraphs>245</Paragraphs>
  <Slides>54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7" baseType="lpstr">
      <vt:lpstr>Arial</vt:lpstr>
      <vt:lpstr>Bookman Old Style</vt:lpstr>
      <vt:lpstr>Calibri</vt:lpstr>
      <vt:lpstr>Calibri Light</vt:lpstr>
      <vt:lpstr>Symbol</vt:lpstr>
      <vt:lpstr>Times New Roman</vt:lpstr>
      <vt:lpstr>Verdana</vt:lpstr>
      <vt:lpstr>Wingdings</vt:lpstr>
      <vt:lpstr>Wingdings 2</vt:lpstr>
      <vt:lpstr>Celestial</vt:lpstr>
      <vt:lpstr>Office Theme</vt:lpstr>
      <vt:lpstr>Plot</vt:lpstr>
      <vt:lpstr>Grapher Plot Document</vt:lpstr>
      <vt:lpstr>IN-SITU GONE OVERBOARD AND OTHER INNOVATIONS</vt:lpstr>
      <vt:lpstr>Outline</vt:lpstr>
      <vt:lpstr>TYPES OF FAILURES</vt:lpstr>
      <vt:lpstr>Probability of Success</vt:lpstr>
      <vt:lpstr>Same Soil—Different Tests and Modeling</vt:lpstr>
      <vt:lpstr>Lack of KnowledgeMore Expensive Design Probability curves shift to the right for same Success</vt:lpstr>
      <vt:lpstr>PowerPoint Presentation</vt:lpstr>
      <vt:lpstr>Dilatometer Predicted Settlements</vt:lpstr>
      <vt:lpstr>PowerPoint Presentation</vt:lpstr>
      <vt:lpstr>Harry Nice Bridge Subsurface Investigation</vt:lpstr>
      <vt:lpstr>PowerPoint Presentation</vt:lpstr>
      <vt:lpstr>15-Ton Capacity Seafloor Direct Push System</vt:lpstr>
      <vt:lpstr>PowerPoint Presentation</vt:lpstr>
      <vt:lpstr>PowerPoint Presentation</vt:lpstr>
      <vt:lpstr>PowerPoint Presentation</vt:lpstr>
      <vt:lpstr>Advantages of Seafloor Direct Push —Like Pushing on land</vt:lpstr>
      <vt:lpstr>Pressuremeter Tests</vt:lpstr>
      <vt:lpstr>PowerPoint Presentation</vt:lpstr>
      <vt:lpstr>Vane Shear Tests</vt:lpstr>
      <vt:lpstr>PowerPoint Presentation</vt:lpstr>
      <vt:lpstr>Standard Penetration Tests</vt:lpstr>
      <vt:lpstr>PowerPoint Presentation</vt:lpstr>
      <vt:lpstr>True Interval Seismic Tests</vt:lpstr>
      <vt:lpstr>PowerPoint Presentation</vt:lpstr>
      <vt:lpstr>PowerPoint Presentation</vt:lpstr>
      <vt:lpstr>PowerPoint Presentation</vt:lpstr>
      <vt:lpstr>PowerPoint Presentation</vt:lpstr>
      <vt:lpstr>Bridge Conclusions</vt:lpstr>
      <vt:lpstr>Lessons Learned</vt:lpstr>
      <vt:lpstr>Performing a 400-foot deep Seismic Dilatometer Sounding</vt:lpstr>
      <vt:lpstr>DMT Project Requirements</vt:lpstr>
      <vt:lpstr>Direct Push Method </vt:lpstr>
      <vt:lpstr>DMT  Torpedo</vt:lpstr>
      <vt:lpstr>DMT  Torpedo Method (cont.)</vt:lpstr>
      <vt:lpstr>Centralizer</vt:lpstr>
      <vt:lpstr>DMT  Torpedo  Method (cont.)</vt:lpstr>
      <vt:lpstr>DMT  Torpedo Method (cont.)</vt:lpstr>
      <vt:lpstr>In-Situ Direct Push Clamp</vt:lpstr>
      <vt:lpstr>DMT Control Unit and Auxiliary 100 Bar Gauge</vt:lpstr>
      <vt:lpstr>Drilling Equipment</vt:lpstr>
      <vt:lpstr>GeoServices CME-75 Drill Rig</vt:lpstr>
      <vt:lpstr>Additional Drilling Efficiencies</vt:lpstr>
      <vt:lpstr>Mud Pit </vt:lpstr>
      <vt:lpstr>NWJ Rods Kept on Steel Saw Horses</vt:lpstr>
      <vt:lpstr>Additional Drilling Efficiencies (cont.)</vt:lpstr>
      <vt:lpstr>Additional Drilling Efficiencies (cont.)</vt:lpstr>
      <vt:lpstr>DMT Cable Reel</vt:lpstr>
      <vt:lpstr>Satisfying Conclusions</vt:lpstr>
      <vt:lpstr>PowerPoint Presentation</vt:lpstr>
      <vt:lpstr>The Problem</vt:lpstr>
      <vt:lpstr>The Solution</vt:lpstr>
      <vt:lpstr>In Pictures</vt:lpstr>
      <vt:lpstr>Deliverables</vt:lpstr>
      <vt:lpstr>CONCLUSIONS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Redesign of shallow foundations using dilatometer tests—more case studies after DMT’06 conference</dc:title>
  <dc:creator>Roger Failmezger</dc:creator>
  <cp:lastModifiedBy>Roger Failmezger</cp:lastModifiedBy>
  <cp:revision>159</cp:revision>
  <cp:lastPrinted>2019-04-03T17:50:21Z</cp:lastPrinted>
  <dcterms:created xsi:type="dcterms:W3CDTF">2015-06-12T17:06:53Z</dcterms:created>
  <dcterms:modified xsi:type="dcterms:W3CDTF">2021-12-08T06:09:40Z</dcterms:modified>
</cp:coreProperties>
</file>