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2"/>
  </p:notesMasterIdLst>
  <p:sldIdLst>
    <p:sldId id="256" r:id="rId2"/>
    <p:sldId id="274" r:id="rId3"/>
    <p:sldId id="338" r:id="rId4"/>
    <p:sldId id="334" r:id="rId5"/>
    <p:sldId id="260" r:id="rId6"/>
    <p:sldId id="273" r:id="rId7"/>
    <p:sldId id="336" r:id="rId8"/>
    <p:sldId id="291" r:id="rId9"/>
    <p:sldId id="339" r:id="rId10"/>
    <p:sldId id="275" r:id="rId11"/>
    <p:sldId id="287" r:id="rId12"/>
    <p:sldId id="324" r:id="rId13"/>
    <p:sldId id="282" r:id="rId14"/>
    <p:sldId id="283" r:id="rId15"/>
    <p:sldId id="284" r:id="rId16"/>
    <p:sldId id="285" r:id="rId17"/>
    <p:sldId id="325" r:id="rId18"/>
    <p:sldId id="326" r:id="rId19"/>
    <p:sldId id="327" r:id="rId20"/>
    <p:sldId id="328" r:id="rId21"/>
    <p:sldId id="329" r:id="rId22"/>
    <p:sldId id="271" r:id="rId23"/>
    <p:sldId id="258" r:id="rId24"/>
    <p:sldId id="263" r:id="rId25"/>
    <p:sldId id="264" r:id="rId26"/>
    <p:sldId id="265" r:id="rId27"/>
    <p:sldId id="266" r:id="rId28"/>
    <p:sldId id="267" r:id="rId29"/>
    <p:sldId id="268" r:id="rId30"/>
    <p:sldId id="262" r:id="rId31"/>
    <p:sldId id="261" r:id="rId32"/>
    <p:sldId id="269" r:id="rId33"/>
    <p:sldId id="323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292" r:id="rId54"/>
    <p:sldId id="335" r:id="rId55"/>
    <p:sldId id="333" r:id="rId56"/>
    <p:sldId id="318" r:id="rId57"/>
    <p:sldId id="272" r:id="rId58"/>
    <p:sldId id="297" r:id="rId59"/>
    <p:sldId id="298" r:id="rId60"/>
    <p:sldId id="294" r:id="rId61"/>
    <p:sldId id="322" r:id="rId62"/>
    <p:sldId id="293" r:id="rId63"/>
    <p:sldId id="320" r:id="rId64"/>
    <p:sldId id="321" r:id="rId65"/>
    <p:sldId id="331" r:id="rId66"/>
    <p:sldId id="295" r:id="rId67"/>
    <p:sldId id="296" r:id="rId68"/>
    <p:sldId id="319" r:id="rId69"/>
    <p:sldId id="337" r:id="rId70"/>
    <p:sldId id="270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FD7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5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44AB4-12F1-4AC4-8B47-CF6D74ADA6D5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FD28F-2EC6-4156-A572-9B9546340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48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09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353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775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285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470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46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73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2697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79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19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13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1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3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60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3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27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69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39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10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14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30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6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9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2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4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838200"/>
            <a:ext cx="8001000" cy="1447800"/>
          </a:xfrm>
        </p:spPr>
        <p:txBody>
          <a:bodyPr>
            <a:noAutofit/>
          </a:bodyPr>
          <a:lstStyle/>
          <a:p>
            <a:r>
              <a:rPr lang="en-US" sz="4000" dirty="0">
                <a:effectLst/>
              </a:rPr>
              <a:t>Better geotechnical design </a:t>
            </a:r>
            <a:r>
              <a:rPr lang="en-US" sz="4000" dirty="0"/>
              <a:t>using dilatometer test data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505200"/>
            <a:ext cx="6172200" cy="1447800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  <a:effectLst/>
              </a:rPr>
              <a:t>Roger  A. Failmezger, P.E., F. ASCE, D. GE</a:t>
            </a:r>
          </a:p>
          <a:p>
            <a:pPr algn="ctr"/>
            <a:r>
              <a:rPr lang="en-US" sz="9600" dirty="0">
                <a:solidFill>
                  <a:srgbClr val="FFFF00"/>
                </a:solidFill>
              </a:rPr>
              <a:t>New Zealand Geotechnical Society</a:t>
            </a:r>
          </a:p>
          <a:p>
            <a:pPr algn="ctr"/>
            <a:r>
              <a:rPr lang="en-US" sz="9600" dirty="0">
                <a:solidFill>
                  <a:srgbClr val="FFFF00"/>
                </a:solidFill>
              </a:rPr>
              <a:t>Christchurch, New Zealand</a:t>
            </a:r>
          </a:p>
          <a:p>
            <a:pPr algn="ctr"/>
            <a:r>
              <a:rPr lang="en-US" sz="9600" dirty="0">
                <a:solidFill>
                  <a:srgbClr val="FFFF00"/>
                </a:solidFill>
              </a:rPr>
              <a:t>September 13</a:t>
            </a:r>
            <a:r>
              <a:rPr lang="en-US" sz="9600" dirty="0">
                <a:solidFill>
                  <a:srgbClr val="FFFF00"/>
                </a:solidFill>
                <a:effectLst/>
              </a:rPr>
              <a:t>, 2016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187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15581" r="38487" b="-797"/>
          <a:stretch>
            <a:fillRect/>
          </a:stretch>
        </p:blipFill>
        <p:spPr bwMode="auto">
          <a:xfrm>
            <a:off x="2209800" y="457200"/>
            <a:ext cx="4754563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-25400" y="2793206"/>
            <a:ext cx="2438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FF3D39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FF3D39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</a:rPr>
              <a:t>1) Push Dilatometer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</a:rPr>
              <a:t>blade to test depth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</a:rPr>
              <a:t>(typ. 20 cm intervals)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</a:rPr>
              <a:t>at 2 cm/sec and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</a:rPr>
              <a:t>measure thrust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</a:rPr>
              <a:t>with load cell</a:t>
            </a:r>
          </a:p>
        </p:txBody>
      </p:sp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2584450" y="4876800"/>
            <a:ext cx="3657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FF3D39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FF3D39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</a:rPr>
              <a:t>2) Soil presses against membrane creating electrical contact--inflate membrane until it separates from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</a:rPr>
              <a:t>blade and record pressure (“A” reading)</a:t>
            </a:r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6964363" y="2697162"/>
            <a:ext cx="22352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FF3D39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FF3D39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</a:rPr>
              <a:t>3) Continue to inflate membrane until it moves 1.1 mm.  Electrical switch will turn on and record pressure (“B” reading)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06738" y="2132013"/>
            <a:ext cx="31290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rnd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10050" y="2132013"/>
            <a:ext cx="31290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rnd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57800" y="2120900"/>
            <a:ext cx="31290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rnd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4585" name="Rectangle 2"/>
          <p:cNvSpPr>
            <a:spLocks noChangeArrowheads="1"/>
          </p:cNvSpPr>
          <p:nvPr/>
        </p:nvSpPr>
        <p:spPr bwMode="auto">
          <a:xfrm>
            <a:off x="6538913" y="6464300"/>
            <a:ext cx="2593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FF3D39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FF3D39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(After Marchetti, 1996)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003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DMT Reproducabil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6550025" y="6446838"/>
            <a:ext cx="2593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FF3D39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FF3D39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(After Marchetti, 1996)</a:t>
            </a:r>
          </a:p>
        </p:txBody>
      </p:sp>
    </p:spTree>
    <p:extLst>
      <p:ext uri="{BB962C8B-B14F-4D97-AF65-F5344CB8AC3E}">
        <p14:creationId xmlns:p14="http://schemas.microsoft.com/office/powerpoint/2010/main" val="621677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228600"/>
            <a:ext cx="9010650" cy="640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715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52400"/>
            <a:ext cx="85629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800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52400"/>
            <a:ext cx="8764587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328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4775"/>
            <a:ext cx="8610600" cy="65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477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52400"/>
            <a:ext cx="894873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622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847398"/>
              </p:ext>
            </p:extLst>
          </p:nvPr>
        </p:nvGraphicFramePr>
        <p:xfrm>
          <a:off x="78094" y="116032"/>
          <a:ext cx="8837306" cy="6741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Plot" r:id="rId3" imgW="8215560" imgH="6267240" progId="Grapher.Document">
                  <p:embed/>
                </p:oleObj>
              </mc:Choice>
              <mc:Fallback>
                <p:oleObj name="Plot" r:id="rId3" imgW="8215560" imgH="626724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094" y="116032"/>
                        <a:ext cx="8837306" cy="6741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314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508096"/>
              </p:ext>
            </p:extLst>
          </p:nvPr>
        </p:nvGraphicFramePr>
        <p:xfrm>
          <a:off x="-2940" y="30068"/>
          <a:ext cx="8918340" cy="6980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8" name="Plot" r:id="rId3" imgW="8072640" imgH="6317640" progId="Grapher.Document">
                  <p:embed/>
                </p:oleObj>
              </mc:Choice>
              <mc:Fallback>
                <p:oleObj name="Plot" r:id="rId3" imgW="8072640" imgH="631764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940" y="30068"/>
                        <a:ext cx="8918340" cy="6980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4634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858726"/>
              </p:ext>
            </p:extLst>
          </p:nvPr>
        </p:nvGraphicFramePr>
        <p:xfrm>
          <a:off x="250850" y="45640"/>
          <a:ext cx="8588350" cy="6812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Plot" r:id="rId3" imgW="8276400" imgH="6564600" progId="Grapher.Document">
                  <p:embed/>
                </p:oleObj>
              </mc:Choice>
              <mc:Fallback>
                <p:oleObj name="Plot" r:id="rId3" imgW="8276400" imgH="656460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850" y="45640"/>
                        <a:ext cx="8588350" cy="681235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1634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Ball Bearing Rod Clamp with Four Load Cel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0"/>
            <a:ext cx="477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 descr="NASA Failmezger and Schmertmann Reading DMT Gau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497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dilatometer at ISC conference 199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40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 descr="DMT Blade Penetrating Soil at NAS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58140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2743200"/>
            <a:ext cx="2473754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ISC#1—Atlanta 1998</a:t>
            </a:r>
          </a:p>
        </p:txBody>
      </p:sp>
    </p:spTree>
    <p:extLst>
      <p:ext uri="{BB962C8B-B14F-4D97-AF65-F5344CB8AC3E}">
        <p14:creationId xmlns:p14="http://schemas.microsoft.com/office/powerpoint/2010/main" val="3077892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982897"/>
              </p:ext>
            </p:extLst>
          </p:nvPr>
        </p:nvGraphicFramePr>
        <p:xfrm>
          <a:off x="179139" y="-557538"/>
          <a:ext cx="10184061" cy="7950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Plot" r:id="rId3" imgW="9106560" imgH="7108920" progId="Grapher.Document">
                  <p:embed/>
                </p:oleObj>
              </mc:Choice>
              <mc:Fallback>
                <p:oleObj name="Plot" r:id="rId3" imgW="9106560" imgH="710892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139" y="-557538"/>
                        <a:ext cx="10184061" cy="795096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2478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616466"/>
              </p:ext>
            </p:extLst>
          </p:nvPr>
        </p:nvGraphicFramePr>
        <p:xfrm>
          <a:off x="170557" y="0"/>
          <a:ext cx="880288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Plot" r:id="rId3" imgW="9124200" imgH="7108920" progId="Grapher.Document">
                  <p:embed/>
                </p:oleObj>
              </mc:Choice>
              <mc:Fallback>
                <p:oleObj name="Plot" r:id="rId3" imgW="9124200" imgH="710892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0557" y="0"/>
                        <a:ext cx="8802887" cy="6858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3189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uses for DMT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743200"/>
            <a:ext cx="8610600" cy="3063240"/>
          </a:xfrm>
        </p:spPr>
        <p:txBody>
          <a:bodyPr>
            <a:normAutofit/>
          </a:bodyPr>
          <a:lstStyle/>
          <a:p>
            <a:r>
              <a:rPr lang="en-US" sz="2800" dirty="0"/>
              <a:t>Predicting settlement/measuring deformation properties</a:t>
            </a:r>
          </a:p>
          <a:p>
            <a:r>
              <a:rPr lang="en-US" sz="2800" dirty="0"/>
              <a:t>Evaluating slope stability/measuring undrained shear strength for cohesive soil and drained shear strength for </a:t>
            </a:r>
            <a:r>
              <a:rPr lang="en-US" sz="2800" dirty="0" err="1"/>
              <a:t>cohesionless</a:t>
            </a:r>
            <a:r>
              <a:rPr lang="en-US" sz="2800" dirty="0"/>
              <a:t> soil</a:t>
            </a:r>
          </a:p>
          <a:p>
            <a:r>
              <a:rPr lang="en-US" sz="2800" dirty="0"/>
              <a:t>Evaluating lateral load capacity of deep foundation/determining P-y parameters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22782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762000"/>
            <a:ext cx="8305800" cy="1293028"/>
          </a:xfrm>
        </p:spPr>
        <p:txBody>
          <a:bodyPr/>
          <a:lstStyle/>
          <a:p>
            <a:r>
              <a:rPr lang="en-US" dirty="0"/>
              <a:t>shallow foundation design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Engineers have the </a:t>
            </a:r>
            <a:r>
              <a:rPr lang="en-US" sz="2800" u="sng" dirty="0"/>
              <a:t>professional</a:t>
            </a:r>
            <a:r>
              <a:rPr lang="en-US" sz="2800" dirty="0"/>
              <a:t> duty to make sure that shallow spread footings will not adequately support the proposed structure before recommending more expensive deep foundations</a:t>
            </a:r>
          </a:p>
          <a:p>
            <a:r>
              <a:rPr lang="en-US" sz="2800" dirty="0"/>
              <a:t>Must measure the deformation properties of the bearing soil to predict their settlement under proposed loads</a:t>
            </a:r>
          </a:p>
          <a:p>
            <a:endParaRPr lang="en-US" sz="2800" dirty="0"/>
          </a:p>
          <a:p>
            <a:pPr marL="411480" lvl="1" indent="0">
              <a:buNone/>
            </a:pPr>
            <a:r>
              <a:rPr lang="en-US" sz="2800" dirty="0"/>
              <a:t>	-&gt; </a:t>
            </a:r>
            <a:r>
              <a:rPr lang="en-US" sz="2800" b="1" dirty="0">
                <a:solidFill>
                  <a:srgbClr val="FF0000"/>
                </a:solidFill>
              </a:rPr>
              <a:t>Dilatometer test – best choice</a:t>
            </a:r>
          </a:p>
        </p:txBody>
      </p:sp>
    </p:spTree>
    <p:extLst>
      <p:ext uri="{BB962C8B-B14F-4D97-AF65-F5344CB8AC3E}">
        <p14:creationId xmlns:p14="http://schemas.microsoft.com/office/powerpoint/2010/main" val="2307331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95024"/>
            <a:ext cx="7984863" cy="105425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Standard Penetration Test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Predicting modulus from N-value has wide range of correlation factors</a:t>
            </a:r>
          </a:p>
          <a:p>
            <a:r>
              <a:rPr lang="en-US" dirty="0"/>
              <a:t>1) the energy not being measured</a:t>
            </a:r>
          </a:p>
          <a:p>
            <a:r>
              <a:rPr lang="en-US" dirty="0"/>
              <a:t>2) dynamically penetrating the soil</a:t>
            </a:r>
          </a:p>
          <a:p>
            <a:r>
              <a:rPr lang="en-US" dirty="0"/>
              <a:t>3) the soil being strained to failure</a:t>
            </a:r>
          </a:p>
          <a:p>
            <a:r>
              <a:rPr lang="en-US" dirty="0"/>
              <a:t>4) remolding of the soil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50" y="1981201"/>
            <a:ext cx="4245970" cy="352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15000" y="2222369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Best case for SPT:</a:t>
            </a:r>
          </a:p>
          <a:p>
            <a:r>
              <a:rPr lang="en-US" sz="1600" dirty="0"/>
              <a:t>Using N</a:t>
            </a:r>
            <a:r>
              <a:rPr lang="en-US" sz="1600" baseline="-25000" dirty="0"/>
              <a:t>60</a:t>
            </a:r>
            <a:r>
              <a:rPr lang="en-US" sz="1600" dirty="0"/>
              <a:t> values in sand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00600" y="5638800"/>
            <a:ext cx="4440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Coeff</a:t>
            </a:r>
            <a:r>
              <a:rPr lang="en-US" b="1" dirty="0">
                <a:solidFill>
                  <a:srgbClr val="FF0000"/>
                </a:solidFill>
              </a:rPr>
              <a:t>. Of Var. =0.67  – quite high</a:t>
            </a:r>
          </a:p>
          <a:p>
            <a:r>
              <a:rPr lang="en-US" b="1" dirty="0">
                <a:solidFill>
                  <a:srgbClr val="FF0000"/>
                </a:solidFill>
              </a:rPr>
              <a:t>For 95% certainty sett less than 25 mm,</a:t>
            </a:r>
          </a:p>
          <a:p>
            <a:r>
              <a:rPr lang="en-US" b="1" dirty="0">
                <a:solidFill>
                  <a:srgbClr val="FF0000"/>
                </a:solidFill>
              </a:rPr>
              <a:t> then </a:t>
            </a:r>
            <a:r>
              <a:rPr lang="en-US" b="1" dirty="0" err="1">
                <a:solidFill>
                  <a:srgbClr val="FF0000"/>
                </a:solidFill>
              </a:rPr>
              <a:t>ave</a:t>
            </a:r>
            <a:r>
              <a:rPr lang="en-US" b="1" dirty="0">
                <a:solidFill>
                  <a:srgbClr val="FF0000"/>
                </a:solidFill>
              </a:rPr>
              <a:t> sett =7.5 mm</a:t>
            </a:r>
          </a:p>
        </p:txBody>
      </p:sp>
    </p:spTree>
    <p:extLst>
      <p:ext uri="{BB962C8B-B14F-4D97-AF65-F5344CB8AC3E}">
        <p14:creationId xmlns:p14="http://schemas.microsoft.com/office/powerpoint/2010/main" val="1646055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Cone Penetration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Wide scatter of </a:t>
            </a: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dirty="0"/>
              <a:t> factor to obtain deformation modulus from tip resistance</a:t>
            </a:r>
          </a:p>
          <a:p>
            <a:r>
              <a:rPr lang="en-US" dirty="0"/>
              <a:t>  1) straining the soil to 	failure</a:t>
            </a:r>
          </a:p>
          <a:p>
            <a:pPr marL="0" indent="0">
              <a:buNone/>
            </a:pPr>
            <a:r>
              <a:rPr lang="en-US" dirty="0"/>
              <a:t>     2) remolding the soil</a:t>
            </a:r>
          </a:p>
          <a:p>
            <a:pPr marL="0" indent="0">
              <a:buNone/>
            </a:pPr>
            <a:r>
              <a:rPr lang="en-US" dirty="0"/>
              <a:t>     3) stress history                  	unknown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Need site specific correlation values to get modulus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81200"/>
            <a:ext cx="3535160" cy="405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232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Pressuremeter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Advantages:</a:t>
            </a:r>
          </a:p>
          <a:p>
            <a:r>
              <a:rPr lang="en-US" dirty="0"/>
              <a:t>Static deformation test</a:t>
            </a:r>
          </a:p>
          <a:p>
            <a:r>
              <a:rPr lang="en-US" dirty="0"/>
              <a:t>Empirical design method based on large database of case studies</a:t>
            </a:r>
          </a:p>
          <a:p>
            <a:r>
              <a:rPr lang="en-US" dirty="0"/>
              <a:t>Can test dense/hard soils when load are high</a:t>
            </a:r>
          </a:p>
          <a:p>
            <a:pPr lvl="1"/>
            <a:r>
              <a:rPr lang="en-US" dirty="0"/>
              <a:t>Slotted casing for gravel formations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Disadvantages:</a:t>
            </a:r>
          </a:p>
          <a:p>
            <a:r>
              <a:rPr lang="en-US" dirty="0"/>
              <a:t>Test takes 1+ hours to perform</a:t>
            </a:r>
          </a:p>
          <a:p>
            <a:r>
              <a:rPr lang="en-US" dirty="0"/>
              <a:t>Vertical spacing 1+ m</a:t>
            </a:r>
          </a:p>
          <a:p>
            <a:pPr lvl="1"/>
            <a:r>
              <a:rPr lang="en-US" dirty="0"/>
              <a:t>Can miss thin soft layers</a:t>
            </a:r>
          </a:p>
        </p:txBody>
      </p:sp>
    </p:spTree>
    <p:extLst>
      <p:ext uri="{BB962C8B-B14F-4D97-AF65-F5344CB8AC3E}">
        <p14:creationId xmlns:p14="http://schemas.microsoft.com/office/powerpoint/2010/main" val="3602550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64373"/>
            <a:ext cx="6873240" cy="1293028"/>
          </a:xfrm>
        </p:spPr>
        <p:txBody>
          <a:bodyPr/>
          <a:lstStyle/>
          <a:p>
            <a:r>
              <a:rPr lang="en-US" dirty="0"/>
              <a:t>Lab Consolidation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u="sng" dirty="0"/>
              <a:t>Advantages:</a:t>
            </a:r>
          </a:p>
          <a:p>
            <a:r>
              <a:rPr lang="en-US" dirty="0"/>
              <a:t>With high quality sample can measure the deformation properties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u="sng" dirty="0"/>
              <a:t>Disadvantages:</a:t>
            </a:r>
          </a:p>
          <a:p>
            <a:r>
              <a:rPr lang="en-US" dirty="0"/>
              <a:t>Too costly and time consuming to perform numerous tests</a:t>
            </a:r>
          </a:p>
          <a:p>
            <a:r>
              <a:rPr lang="en-US" dirty="0"/>
              <a:t>Difficult to test cohesionless soil</a:t>
            </a:r>
          </a:p>
        </p:txBody>
      </p:sp>
    </p:spTree>
    <p:extLst>
      <p:ext uri="{BB962C8B-B14F-4D97-AF65-F5344CB8AC3E}">
        <p14:creationId xmlns:p14="http://schemas.microsoft.com/office/powerpoint/2010/main" val="1591606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Dilatometer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6410" y="2102090"/>
            <a:ext cx="3910579" cy="4069080"/>
          </a:xfrm>
        </p:spPr>
        <p:txBody>
          <a:bodyPr>
            <a:normAutofit fontScale="92500" lnSpcReduction="10000"/>
          </a:bodyPr>
          <a:lstStyle/>
          <a:p>
            <a:r>
              <a:rPr lang="en-US" b="1" u="sng" dirty="0"/>
              <a:t>Advantages:</a:t>
            </a:r>
          </a:p>
          <a:p>
            <a:r>
              <a:rPr lang="en-US" dirty="0"/>
              <a:t>Economical to perform numerous tests at close intervals</a:t>
            </a:r>
          </a:p>
          <a:p>
            <a:r>
              <a:rPr lang="en-US" dirty="0"/>
              <a:t>Strains soil to intermediate levels similar to the structure</a:t>
            </a:r>
          </a:p>
          <a:p>
            <a:r>
              <a:rPr lang="en-US" dirty="0"/>
              <a:t>Measures the effect of soil stress history</a:t>
            </a:r>
          </a:p>
          <a:p>
            <a:r>
              <a:rPr lang="en-US" dirty="0"/>
              <a:t>Computation error when one uses an average M value for a layer—make layers same thickness as test interval</a:t>
            </a:r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20581583"/>
              </p:ext>
            </p:extLst>
          </p:nvPr>
        </p:nvGraphicFramePr>
        <p:xfrm>
          <a:off x="4143123" y="1968723"/>
          <a:ext cx="5000877" cy="4584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Plot" r:id="rId3" imgW="7114032" imgH="6521196" progId="Grapher.Document">
                  <p:embed/>
                </p:oleObj>
              </mc:Choice>
              <mc:Fallback>
                <p:oleObj name="Plot" r:id="rId3" imgW="7114032" imgH="6521196" progId="Grapher.Document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123" y="1968723"/>
                        <a:ext cx="5000877" cy="4584477"/>
                      </a:xfrm>
                      <a:prstGeom prst="rect">
                        <a:avLst/>
                      </a:prstGeom>
                      <a:solidFill>
                        <a:srgbClr val="F0FFD7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8161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ttlement compari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844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65057" y="2500311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Schmertmann</a:t>
            </a:r>
            <a:r>
              <a:rPr lang="en-US" dirty="0"/>
              <a:t>, 1986 and Hayes, 1986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6400" y="685800"/>
            <a:ext cx="3203121" cy="461665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Coeff</a:t>
            </a:r>
            <a:r>
              <a:rPr lang="en-US" sz="2400" b="1" dirty="0">
                <a:solidFill>
                  <a:srgbClr val="FF0000"/>
                </a:solidFill>
              </a:rPr>
              <a:t>. Of Var. = 0.18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1676400"/>
            <a:ext cx="1976823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Quick clayey silt</a:t>
            </a:r>
          </a:p>
          <a:p>
            <a:r>
              <a:rPr lang="en-US" dirty="0"/>
              <a:t>Niche silt?</a:t>
            </a:r>
          </a:p>
        </p:txBody>
      </p:sp>
      <p:sp>
        <p:nvSpPr>
          <p:cNvPr id="5" name="Oval 4"/>
          <p:cNvSpPr>
            <a:spLocks/>
          </p:cNvSpPr>
          <p:nvPr/>
        </p:nvSpPr>
        <p:spPr>
          <a:xfrm>
            <a:off x="3566160" y="2697480"/>
            <a:ext cx="365760" cy="36576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5" idx="1"/>
          </p:cNvCxnSpPr>
          <p:nvPr/>
        </p:nvCxnSpPr>
        <p:spPr>
          <a:xfrm>
            <a:off x="3110298" y="2322730"/>
            <a:ext cx="509426" cy="428314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70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814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" y="61722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Drs. John </a:t>
            </a:r>
            <a:r>
              <a:rPr lang="en-US" sz="2400" dirty="0" err="1"/>
              <a:t>Schmertmann</a:t>
            </a:r>
            <a:r>
              <a:rPr lang="en-US" sz="2400" dirty="0"/>
              <a:t> and Silvano Marchetti at DMT’15</a:t>
            </a:r>
          </a:p>
        </p:txBody>
      </p:sp>
    </p:spTree>
    <p:extLst>
      <p:ext uri="{BB962C8B-B14F-4D97-AF65-F5344CB8AC3E}">
        <p14:creationId xmlns:p14="http://schemas.microsoft.com/office/powerpoint/2010/main" val="3510682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ttlement versus stress bul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5286" y="609599"/>
            <a:ext cx="2819400" cy="120032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Often Engineers incorrectly recommend one allowable bearing pressure for entire site</a:t>
            </a:r>
          </a:p>
        </p:txBody>
      </p:sp>
    </p:spTree>
    <p:extLst>
      <p:ext uri="{BB962C8B-B14F-4D97-AF65-F5344CB8AC3E}">
        <p14:creationId xmlns:p14="http://schemas.microsoft.com/office/powerpoint/2010/main" val="743146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440472"/>
              </p:ext>
            </p:extLst>
          </p:nvPr>
        </p:nvGraphicFramePr>
        <p:xfrm>
          <a:off x="21771" y="0"/>
          <a:ext cx="9122229" cy="6485206"/>
        </p:xfrm>
        <a:graphic>
          <a:graphicData uri="http://schemas.openxmlformats.org/drawingml/2006/table">
            <a:tbl>
              <a:tblPr firstRow="1" firstCol="1" bandRow="1"/>
              <a:tblGrid>
                <a:gridCol w="5312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AU" sz="3600" dirty="0">
                          <a:effectLst/>
                          <a:latin typeface="Times New Roman"/>
                          <a:ea typeface="Times"/>
                        </a:rPr>
                        <a:t>Project Name</a:t>
                      </a:r>
                      <a:endParaRPr lang="en-US" sz="36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AU" sz="3600" dirty="0">
                          <a:effectLst/>
                          <a:latin typeface="Times New Roman"/>
                          <a:ea typeface="Times"/>
                        </a:rPr>
                        <a:t>Cost Savings Using DMT</a:t>
                      </a:r>
                      <a:endParaRPr lang="en-US" sz="36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81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AU" sz="3600" dirty="0">
                          <a:effectLst/>
                          <a:latin typeface="Times New Roman"/>
                          <a:ea typeface="Times"/>
                        </a:rPr>
                        <a:t>MD Live!</a:t>
                      </a:r>
                      <a:endParaRPr lang="en-US" sz="36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AU" sz="3600">
                          <a:effectLst/>
                          <a:latin typeface="Times New Roman"/>
                          <a:ea typeface="Times"/>
                        </a:rPr>
                        <a:t>$2,000,000</a:t>
                      </a:r>
                      <a:endParaRPr lang="en-US" sz="360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81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AU" sz="3600" dirty="0">
                          <a:effectLst/>
                          <a:latin typeface="Times New Roman"/>
                          <a:ea typeface="Times"/>
                        </a:rPr>
                        <a:t>Towson Circle</a:t>
                      </a:r>
                      <a:endParaRPr lang="en-US" sz="36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AU" sz="3600">
                          <a:effectLst/>
                          <a:latin typeface="Times New Roman"/>
                          <a:ea typeface="Times"/>
                        </a:rPr>
                        <a:t>$200,000</a:t>
                      </a:r>
                      <a:endParaRPr lang="en-US" sz="360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744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AU" sz="3600" dirty="0">
                          <a:effectLst/>
                          <a:latin typeface="Times New Roman"/>
                          <a:ea typeface="Times"/>
                        </a:rPr>
                        <a:t>Retirement Community, Glen Mills, PA</a:t>
                      </a:r>
                      <a:endParaRPr lang="en-US" sz="36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AU" sz="3600" dirty="0">
                          <a:effectLst/>
                          <a:latin typeface="Times New Roman"/>
                          <a:ea typeface="Times"/>
                        </a:rPr>
                        <a:t>Significant but unknown</a:t>
                      </a:r>
                      <a:endParaRPr lang="en-US" sz="36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81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AU" sz="3600">
                          <a:effectLst/>
                          <a:latin typeface="Times New Roman"/>
                          <a:ea typeface="Times"/>
                        </a:rPr>
                        <a:t>Xfinity Live!</a:t>
                      </a:r>
                      <a:endParaRPr lang="en-US" sz="360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AU" sz="3600" dirty="0">
                          <a:effectLst/>
                          <a:latin typeface="Times New Roman"/>
                          <a:ea typeface="Times"/>
                        </a:rPr>
                        <a:t>$500,000</a:t>
                      </a:r>
                      <a:endParaRPr lang="en-US" sz="36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81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AU" sz="3600">
                          <a:effectLst/>
                          <a:latin typeface="Times New Roman"/>
                          <a:ea typeface="Times"/>
                        </a:rPr>
                        <a:t>Obery Court</a:t>
                      </a:r>
                      <a:endParaRPr lang="en-US" sz="360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AU" sz="3600" dirty="0">
                          <a:effectLst/>
                          <a:latin typeface="Times New Roman"/>
                          <a:ea typeface="Times"/>
                        </a:rPr>
                        <a:t>$200,000</a:t>
                      </a:r>
                      <a:endParaRPr lang="en-US" sz="36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3163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AU" sz="3600" dirty="0">
                          <a:effectLst/>
                          <a:latin typeface="Times New Roman"/>
                          <a:ea typeface="Times"/>
                        </a:rPr>
                        <a:t>Residences at </a:t>
                      </a:r>
                      <a:r>
                        <a:rPr lang="en-AU" sz="3600" dirty="0" err="1">
                          <a:effectLst/>
                          <a:latin typeface="Times New Roman"/>
                          <a:ea typeface="Times"/>
                        </a:rPr>
                        <a:t>Rivermarsh</a:t>
                      </a:r>
                      <a:endParaRPr lang="en-US" sz="36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AU" sz="3600" dirty="0">
                          <a:effectLst/>
                          <a:latin typeface="Times New Roman"/>
                          <a:ea typeface="Times"/>
                        </a:rPr>
                        <a:t>Significant but unknown</a:t>
                      </a:r>
                      <a:endParaRPr lang="en-US" sz="36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6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AU" sz="3600" dirty="0">
                          <a:effectLst/>
                          <a:latin typeface="Times New Roman"/>
                          <a:ea typeface="Times"/>
                        </a:rPr>
                        <a:t>Residences at River Place</a:t>
                      </a:r>
                      <a:endParaRPr lang="en-US" sz="36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AU" sz="3600" dirty="0">
                          <a:effectLst/>
                          <a:latin typeface="Times New Roman"/>
                          <a:ea typeface="Times"/>
                        </a:rPr>
                        <a:t>$80,000</a:t>
                      </a:r>
                      <a:endParaRPr lang="en-US" sz="3600" dirty="0">
                        <a:effectLst/>
                        <a:latin typeface="Times New Roman"/>
                        <a:ea typeface="Time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439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4373"/>
            <a:ext cx="7863840" cy="1293028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Residences at River Place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4027716" cy="278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40" y="2514600"/>
            <a:ext cx="4069161" cy="27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5410200"/>
            <a:ext cx="4557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Building 1: changed design to</a:t>
            </a:r>
          </a:p>
          <a:p>
            <a:r>
              <a:rPr lang="en-US" dirty="0"/>
              <a:t>Shallow spread footings instead of piles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5410200"/>
            <a:ext cx="4176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Building 2: left design as timber piles</a:t>
            </a:r>
          </a:p>
        </p:txBody>
      </p:sp>
    </p:spTree>
    <p:extLst>
      <p:ext uri="{BB962C8B-B14F-4D97-AF65-F5344CB8AC3E}">
        <p14:creationId xmlns:p14="http://schemas.microsoft.com/office/powerpoint/2010/main" val="216635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092440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Four good cases studies where DMT was good choice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667000"/>
            <a:ext cx="8412480" cy="3505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400 foot (122 meter) deep sounding</a:t>
            </a:r>
          </a:p>
          <a:p>
            <a:pPr lvl="1"/>
            <a:r>
              <a:rPr lang="en-US" sz="2600" dirty="0"/>
              <a:t>Client said DMT provided highest quality data</a:t>
            </a:r>
          </a:p>
          <a:p>
            <a:r>
              <a:rPr lang="en-US" sz="2800" dirty="0"/>
              <a:t>Seafloor direct push of seismic DMT</a:t>
            </a:r>
          </a:p>
          <a:p>
            <a:r>
              <a:rPr lang="en-US" sz="2800" dirty="0"/>
              <a:t>Inside buildings to determine settlement if additional floor were constructed on existing building</a:t>
            </a:r>
          </a:p>
          <a:p>
            <a:r>
              <a:rPr lang="en-US" sz="2800" dirty="0"/>
              <a:t>Coal ash ponds</a:t>
            </a:r>
          </a:p>
          <a:p>
            <a:r>
              <a:rPr lang="en-US" sz="2800" dirty="0"/>
              <a:t>Other applications</a:t>
            </a:r>
            <a:r>
              <a:rPr lang="en-US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2892989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77072"/>
            <a:ext cx="6377940" cy="243602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Performing a 400-foot deep dilatometer test sounding</a:t>
            </a:r>
            <a:br>
              <a:rPr lang="en-US" dirty="0">
                <a:solidFill>
                  <a:schemeClr val="accent1">
                    <a:satMod val="150000"/>
                  </a:schemeClr>
                </a:solidFill>
              </a:rPr>
            </a:br>
            <a:br>
              <a:rPr lang="en-US" dirty="0">
                <a:solidFill>
                  <a:schemeClr val="accent1">
                    <a:satMod val="150000"/>
                  </a:schemeClr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DMT Method Used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31242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/>
              <a:t>Started by performing seismic DMT with direct push rig with 20-ton thrust capacity</a:t>
            </a:r>
          </a:p>
          <a:p>
            <a:pPr lvl="1" eaLnBrk="1" hangingPunct="1"/>
            <a:r>
              <a:rPr lang="en-US" altLang="en-US" sz="2800" dirty="0"/>
              <a:t>Used track rig with screw anchors</a:t>
            </a:r>
          </a:p>
          <a:p>
            <a:pPr eaLnBrk="1" hangingPunct="1"/>
            <a:r>
              <a:rPr lang="en-US" altLang="en-US" sz="2800" dirty="0"/>
              <a:t>Direct push with 20 tons had refusal in a cemented sand layer at 14.0 m</a:t>
            </a:r>
          </a:p>
          <a:p>
            <a:pPr eaLnBrk="1" hangingPunct="1"/>
            <a:r>
              <a:rPr lang="en-US" altLang="en-US" sz="2800" dirty="0"/>
              <a:t>Removed the rods and DMT probe from the hole and moved out of the way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6364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In-Situ Track Rig with Anchors</a:t>
            </a:r>
          </a:p>
        </p:txBody>
      </p:sp>
      <p:pic>
        <p:nvPicPr>
          <p:cNvPr id="14339" name="Content Placeholder 3" descr="In-Situ Track Rig on 350 foot deep DMT sounding 2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8" y="2347913"/>
            <a:ext cx="4589462" cy="3443287"/>
          </a:xfrm>
        </p:spPr>
      </p:pic>
      <p:pic>
        <p:nvPicPr>
          <p:cNvPr id="14340" name="Content Placeholder 7" descr="In-Situ Track Rig on 350 foot deep DMT sounding 2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362200"/>
            <a:ext cx="4500562" cy="3429000"/>
          </a:xfrm>
        </p:spPr>
      </p:pic>
      <p:sp>
        <p:nvSpPr>
          <p:cNvPr id="3" name="TextBox 2"/>
          <p:cNvSpPr txBox="1"/>
          <p:nvPr/>
        </p:nvSpPr>
        <p:spPr>
          <a:xfrm>
            <a:off x="762000" y="6096000"/>
            <a:ext cx="6907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Anchors were 1.5 meters away from sounding—no influence</a:t>
            </a:r>
          </a:p>
        </p:txBody>
      </p:sp>
    </p:spTree>
    <p:extLst>
      <p:ext uri="{BB962C8B-B14F-4D97-AF65-F5344CB8AC3E}">
        <p14:creationId xmlns:p14="http://schemas.microsoft.com/office/powerpoint/2010/main" val="3114708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Mud Rotary Drilling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3352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 err="1"/>
              <a:t>GeoServices</a:t>
            </a:r>
            <a:r>
              <a:rPr lang="en-US" altLang="en-US" sz="2800" dirty="0"/>
              <a:t> Corporation crew setup over the sounding and used mud rotary drilling to drill through the cemented layer</a:t>
            </a:r>
          </a:p>
          <a:p>
            <a:pPr eaLnBrk="1" hangingPunct="1"/>
            <a:r>
              <a:rPr lang="en-US" altLang="en-US" sz="2800" dirty="0"/>
              <a:t>To keep the hole and drill bit from wandering out of plumb, their bottom 5-foot (1.5 m) rod had four steel strips (5/8 inch (15 mm) square stock and 3-foot (1 m) long) welded to it 90</a:t>
            </a:r>
            <a:r>
              <a:rPr lang="en-US" altLang="en-US" sz="2800" baseline="30000" dirty="0"/>
              <a:t>o</a:t>
            </a:r>
            <a:r>
              <a:rPr lang="en-US" altLang="en-US" sz="2800" dirty="0"/>
              <a:t> apart</a:t>
            </a:r>
          </a:p>
          <a:p>
            <a:pPr lvl="1"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8584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DMT  Torpedo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800" dirty="0"/>
              <a:t>Changed testing method to the torpedo method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800" dirty="0"/>
              <a:t>Dilatometer blade and seismic module were screwed onto a 10-foot (3 m) long AW rod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/>
              <a:t>Used rubber centralizers to try to prevent AW rods from bending</a:t>
            </a:r>
          </a:p>
          <a:p>
            <a:pPr marL="438912" indent="-320040">
              <a:spcBef>
                <a:spcPts val="0"/>
              </a:spcBef>
              <a:buFont typeface="Wingdings 2"/>
              <a:buChar char=""/>
              <a:defRPr/>
            </a:pPr>
            <a:r>
              <a:rPr lang="en-US" sz="2800" dirty="0"/>
              <a:t>DMT cable was threaded through the AW rod and then exited to outside of the rods</a:t>
            </a:r>
          </a:p>
          <a:p>
            <a:pPr marL="438912" indent="-320040">
              <a:spcBef>
                <a:spcPts val="0"/>
              </a:spcBef>
              <a:buFont typeface="Wingdings 2"/>
              <a:buChar char=""/>
              <a:defRPr/>
            </a:pPr>
            <a:r>
              <a:rPr lang="en-US" sz="2800" dirty="0"/>
              <a:t>Used an adapter to NWJ rods</a:t>
            </a:r>
          </a:p>
          <a:p>
            <a:pPr marL="274320" indent="-274320">
              <a:buFont typeface="Wingdings"/>
              <a:buChar char="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618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DMT  Torpedo</a:t>
            </a:r>
          </a:p>
        </p:txBody>
      </p:sp>
      <p:pic>
        <p:nvPicPr>
          <p:cNvPr id="17411" name="Content Placeholder 7" descr="Lowering DMT Torpedo with Rubber Sliding Centralizer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1700" y="1009650"/>
            <a:ext cx="4686300" cy="5848350"/>
          </a:xfrm>
        </p:spPr>
      </p:pic>
    </p:spTree>
    <p:extLst>
      <p:ext uri="{BB962C8B-B14F-4D97-AF65-F5344CB8AC3E}">
        <p14:creationId xmlns:p14="http://schemas.microsoft.com/office/powerpoint/2010/main" val="1233018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DMT  Torpedo Method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194560"/>
            <a:ext cx="8763000" cy="4358640"/>
          </a:xfrm>
        </p:spPr>
        <p:txBody>
          <a:bodyPr rtlCol="0">
            <a:normAutofit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800" dirty="0" err="1"/>
              <a:t>GeoServices</a:t>
            </a:r>
            <a:r>
              <a:rPr lang="en-US" sz="2800" dirty="0"/>
              <a:t> lowered the DMT torpedo and NWJ rods to the bottom of the hole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/>
              <a:t>Used 20 foot  (6 m) sections of NWJ rods and a 5-foot (1.5 m) long NWJ rod with welded 5/8” (15 mm) square stock (centralizer rod) between the 20-foot (6 m) sections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/>
              <a:t>DMT cable was taped to the outside of the NWJ rods at 10-foot (3 m) intervals 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800" dirty="0"/>
              <a:t>At the top of the NWJ rods, an adapter was used to channel the cable back into AW rods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932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096000"/>
            <a:ext cx="6858000" cy="5508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Reducing Uncertainty/Risk</a:t>
            </a:r>
          </a:p>
        </p:txBody>
      </p:sp>
      <p:pic>
        <p:nvPicPr>
          <p:cNvPr id="921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838200"/>
            <a:ext cx="4878388" cy="4800600"/>
          </a:xfrm>
          <a:noFill/>
        </p:spPr>
      </p:pic>
      <p:sp>
        <p:nvSpPr>
          <p:cNvPr id="9220" name="Text Placeholder 6"/>
          <p:cNvSpPr>
            <a:spLocks noGrp="1"/>
          </p:cNvSpPr>
          <p:nvPr>
            <p:ph sz="half" idx="2"/>
          </p:nvPr>
        </p:nvSpPr>
        <p:spPr>
          <a:xfrm>
            <a:off x="5105400" y="838200"/>
            <a:ext cx="4038600" cy="4800600"/>
          </a:xfrm>
        </p:spPr>
        <p:txBody>
          <a:bodyPr>
            <a:normAutofit fontScale="85000" lnSpcReduction="10000"/>
          </a:bodyPr>
          <a:lstStyle/>
          <a:p>
            <a:pPr marL="411163" eaLnBrk="1" hangingPunct="1">
              <a:buFont typeface="Wingdings" panose="05000000000000000000" pitchFamily="2" charset="2"/>
              <a:buChar char=""/>
            </a:pPr>
            <a:r>
              <a:rPr lang="en-US" altLang="en-US" sz="1800" dirty="0"/>
              <a:t>For civil engineering applications, probability distribution curves tend to be “bell” shaped</a:t>
            </a:r>
          </a:p>
          <a:p>
            <a:pPr marL="411163" eaLnBrk="1" hangingPunct="1">
              <a:buFont typeface="Wingdings" panose="05000000000000000000" pitchFamily="2" charset="2"/>
              <a:buChar char=""/>
            </a:pPr>
            <a:r>
              <a:rPr lang="en-US" altLang="en-US" sz="1800" dirty="0"/>
              <a:t>The total area under the probability distribution curve must equal exactly 1.0—100% chance that the event will occur.</a:t>
            </a:r>
          </a:p>
          <a:p>
            <a:pPr marL="739775" lvl="1" eaLnBrk="1" hangingPunct="1">
              <a:buFont typeface="Wingdings" panose="05000000000000000000" pitchFamily="2" charset="2"/>
              <a:buChar char=""/>
            </a:pPr>
            <a:r>
              <a:rPr lang="en-US" altLang="en-US" sz="1400" dirty="0"/>
              <a:t>Probability of success + probability of failure = 1.0</a:t>
            </a:r>
          </a:p>
          <a:p>
            <a:pPr marL="411163" eaLnBrk="1" hangingPunct="1">
              <a:buFont typeface="Wingdings" panose="05000000000000000000" pitchFamily="2" charset="2"/>
              <a:buChar char=""/>
            </a:pPr>
            <a:r>
              <a:rPr lang="en-US" altLang="en-US" sz="1800" dirty="0"/>
              <a:t>Use term “probability of success” with owner</a:t>
            </a:r>
          </a:p>
          <a:p>
            <a:pPr marL="411163" eaLnBrk="1" hangingPunct="1">
              <a:buFont typeface="Wingdings" panose="05000000000000000000" pitchFamily="2" charset="2"/>
              <a:buChar char=""/>
            </a:pPr>
            <a:r>
              <a:rPr lang="en-US" altLang="en-US" sz="1800" dirty="0"/>
              <a:t>Both cases have same probability of success: 95%</a:t>
            </a:r>
          </a:p>
          <a:p>
            <a:pPr marL="411163" eaLnBrk="1" hangingPunct="1">
              <a:buFont typeface="Wingdings" panose="05000000000000000000" pitchFamily="2" charset="2"/>
              <a:buChar char=""/>
            </a:pPr>
            <a:r>
              <a:rPr lang="en-US" altLang="en-US" sz="1800" dirty="0"/>
              <a:t>High uncertainty costs the owner more money</a:t>
            </a:r>
          </a:p>
          <a:p>
            <a:pPr marL="411163" eaLnBrk="1" hangingPunct="1">
              <a:buFont typeface="Wingdings" panose="05000000000000000000" pitchFamily="2" charset="2"/>
              <a:buChar char=""/>
            </a:pPr>
            <a:r>
              <a:rPr lang="en-US" altLang="en-US" sz="1800" dirty="0"/>
              <a:t>The primary source for uncertainty should be the soil </a:t>
            </a:r>
            <a:r>
              <a:rPr lang="en-US" altLang="en-US" sz="1800" u="sng" dirty="0"/>
              <a:t>not</a:t>
            </a:r>
            <a:r>
              <a:rPr lang="en-US" altLang="en-US" sz="1800" dirty="0"/>
              <a:t> the test</a:t>
            </a:r>
          </a:p>
          <a:p>
            <a:pPr marL="411163" eaLnBrk="1" hangingPunct="1">
              <a:buFont typeface="Wingdings" panose="05000000000000000000" pitchFamily="2" charset="2"/>
              <a:buChar char=""/>
            </a:pPr>
            <a:r>
              <a:rPr lang="en-US" altLang="en-US" sz="1800" b="1" dirty="0">
                <a:solidFill>
                  <a:srgbClr val="FFFF00"/>
                </a:solidFill>
              </a:rPr>
              <a:t>Select the in-situ test and design method to minimize uncertainty and make accurate predictions</a:t>
            </a:r>
          </a:p>
        </p:txBody>
      </p:sp>
      <p:sp>
        <p:nvSpPr>
          <p:cNvPr id="9221" name="TextBox 1"/>
          <p:cNvSpPr txBox="1">
            <a:spLocks noChangeArrowheads="1"/>
          </p:cNvSpPr>
          <p:nvPr/>
        </p:nvSpPr>
        <p:spPr bwMode="auto">
          <a:xfrm>
            <a:off x="808831" y="225425"/>
            <a:ext cx="7480300" cy="4603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/>
              <a:t>Because of uncertainty, solution is a curve not a fixed point</a:t>
            </a:r>
          </a:p>
        </p:txBody>
      </p:sp>
    </p:spTree>
    <p:extLst>
      <p:ext uri="{BB962C8B-B14F-4D97-AF65-F5344CB8AC3E}">
        <p14:creationId xmlns:p14="http://schemas.microsoft.com/office/powerpoint/2010/main" val="9546578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Centralizer</a:t>
            </a:r>
          </a:p>
        </p:txBody>
      </p:sp>
      <p:pic>
        <p:nvPicPr>
          <p:cNvPr id="19459" name="Content Placeholder 3" descr="Taping DMT Cable Above and Below Steel NWJ Centralizer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341438"/>
            <a:ext cx="2438400" cy="5516562"/>
          </a:xfrm>
        </p:spPr>
      </p:pic>
      <p:pic>
        <p:nvPicPr>
          <p:cNvPr id="19460" name="Content Placeholder 5" descr="Long Steel Centralizer Used on top of DMT Torpedo Probe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322388"/>
            <a:ext cx="4151313" cy="5535612"/>
          </a:xfrm>
        </p:spPr>
      </p:pic>
    </p:spTree>
    <p:extLst>
      <p:ext uri="{BB962C8B-B14F-4D97-AF65-F5344CB8AC3E}">
        <p14:creationId xmlns:p14="http://schemas.microsoft.com/office/powerpoint/2010/main" val="3771105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DMT  Torpedo  Method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362200"/>
            <a:ext cx="8763000" cy="4267200"/>
          </a:xfrm>
        </p:spPr>
        <p:txBody>
          <a:bodyPr rtlCol="0">
            <a:normAutofit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800" dirty="0" err="1"/>
              <a:t>GeoServices</a:t>
            </a:r>
            <a:r>
              <a:rPr lang="en-US" sz="2800" dirty="0"/>
              <a:t> moved their CME-75 drill rig off of the hole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800" dirty="0"/>
              <a:t>Moved In-Situ track rig back exactly over the hole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800" dirty="0"/>
              <a:t>Camera was placed inside the hole in the track rig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800" dirty="0"/>
              <a:t>Monitor with a cross-hairs was watched as track rig was repositioned over the hole </a:t>
            </a:r>
          </a:p>
        </p:txBody>
      </p:sp>
    </p:spTree>
    <p:extLst>
      <p:ext uri="{BB962C8B-B14F-4D97-AF65-F5344CB8AC3E}">
        <p14:creationId xmlns:p14="http://schemas.microsoft.com/office/powerpoint/2010/main" val="3031579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DMT  Torpedo Method (cont.)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28600" y="2194560"/>
            <a:ext cx="8610600" cy="406908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/>
              <a:t>AW rods had the same diameter (44 mm) as the In-Situ direct push rods</a:t>
            </a:r>
          </a:p>
          <a:p>
            <a:pPr eaLnBrk="1" hangingPunct="1"/>
            <a:r>
              <a:rPr lang="en-US" altLang="en-US" sz="2800" dirty="0"/>
              <a:t>Existing In-situ clamp worked with the AW rods</a:t>
            </a:r>
          </a:p>
          <a:p>
            <a:pPr eaLnBrk="1" hangingPunct="1"/>
            <a:r>
              <a:rPr lang="en-US" altLang="en-US" sz="2800" dirty="0"/>
              <a:t>Threaded DMT cable through the AW rods</a:t>
            </a:r>
          </a:p>
          <a:p>
            <a:pPr eaLnBrk="1" hangingPunct="1"/>
            <a:r>
              <a:rPr lang="en-US" altLang="en-US" sz="2800" dirty="0"/>
              <a:t>Lowered BX-casing (3-inch [75 mm] OD) over AW rods to provide lateral support</a:t>
            </a:r>
          </a:p>
          <a:p>
            <a:pPr eaLnBrk="1" hangingPunct="1"/>
            <a:r>
              <a:rPr lang="en-US" altLang="en-US" sz="2800" dirty="0"/>
              <a:t>Pushed DMT with 20-cm test depths intervals and performed tests</a:t>
            </a:r>
          </a:p>
        </p:txBody>
      </p:sp>
    </p:spTree>
    <p:extLst>
      <p:ext uri="{BB962C8B-B14F-4D97-AF65-F5344CB8AC3E}">
        <p14:creationId xmlns:p14="http://schemas.microsoft.com/office/powerpoint/2010/main" val="24731718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8683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In-Situ Direct Push Clamp</a:t>
            </a:r>
          </a:p>
        </p:txBody>
      </p:sp>
      <p:pic>
        <p:nvPicPr>
          <p:cNvPr id="22531" name="Content Placeholder 3" descr="Ball Bearing Clamp pushing AW Rods for DMT Torpedo with 3 inch casing and guid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3963" y="1547813"/>
            <a:ext cx="3983037" cy="5310187"/>
          </a:xfrm>
        </p:spPr>
      </p:pic>
    </p:spTree>
    <p:extLst>
      <p:ext uri="{BB962C8B-B14F-4D97-AF65-F5344CB8AC3E}">
        <p14:creationId xmlns:p14="http://schemas.microsoft.com/office/powerpoint/2010/main" val="11068592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382000" cy="12954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chemeClr val="accent1">
                    <a:satMod val="150000"/>
                  </a:schemeClr>
                </a:solidFill>
              </a:rPr>
              <a:t>DMT Control Unit and Auxiliary 100 Bar Gauge</a:t>
            </a:r>
          </a:p>
        </p:txBody>
      </p:sp>
      <p:pic>
        <p:nvPicPr>
          <p:cNvPr id="6" name="Content Placeholder 5" descr="Failmezger Reading DMT  Guages with 100 bar auxillary guage for 350 foot deep DMT Sounding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396" r="6396"/>
          <a:stretch>
            <a:fillRect/>
          </a:stretch>
        </p:blipFill>
        <p:spPr>
          <a:xfrm>
            <a:off x="2903538" y="1484313"/>
            <a:ext cx="6248400" cy="5373687"/>
          </a:xfrm>
        </p:spPr>
      </p:pic>
      <p:sp>
        <p:nvSpPr>
          <p:cNvPr id="23556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3886200"/>
            <a:ext cx="2362200" cy="1905000"/>
          </a:xfrm>
        </p:spPr>
        <p:txBody>
          <a:bodyPr/>
          <a:lstStyle/>
          <a:p>
            <a:pPr eaLnBrk="1" hangingPunct="1"/>
            <a:r>
              <a:rPr lang="en-US" altLang="en-US" sz="2000"/>
              <a:t>Some pressure readings were higher than the standard 60 bar gauge—added a 100 bar gauge</a:t>
            </a:r>
          </a:p>
        </p:txBody>
      </p:sp>
    </p:spTree>
    <p:extLst>
      <p:ext uri="{BB962C8B-B14F-4D97-AF65-F5344CB8AC3E}">
        <p14:creationId xmlns:p14="http://schemas.microsoft.com/office/powerpoint/2010/main" val="2474785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Drilling Equipment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304800" y="2194560"/>
            <a:ext cx="8610600" cy="435864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/>
              <a:t>Selecting the drill rig with the necessary accessories was critical to successful project</a:t>
            </a:r>
          </a:p>
          <a:p>
            <a:pPr lvl="1" eaLnBrk="1" hangingPunct="1"/>
            <a:r>
              <a:rPr lang="en-US" altLang="en-US" sz="2800" dirty="0"/>
              <a:t>High capacity Gardner –Denver piston pump</a:t>
            </a:r>
          </a:p>
          <a:p>
            <a:pPr lvl="1" eaLnBrk="1" hangingPunct="1"/>
            <a:r>
              <a:rPr lang="en-US" altLang="en-US" sz="2800" dirty="0"/>
              <a:t>3 different speed/capacity winches</a:t>
            </a:r>
          </a:p>
          <a:p>
            <a:pPr lvl="1" eaLnBrk="1" hangingPunct="1"/>
            <a:r>
              <a:rPr lang="en-US" altLang="en-US" sz="2800" dirty="0"/>
              <a:t>Hydraulic Break-out Wrench/Rod Clamp</a:t>
            </a:r>
          </a:p>
          <a:p>
            <a:pPr lvl="2" eaLnBrk="1" hangingPunct="1"/>
            <a:r>
              <a:rPr lang="en-US" altLang="en-US" sz="2800" dirty="0"/>
              <a:t>Footing</a:t>
            </a:r>
          </a:p>
          <a:p>
            <a:pPr eaLnBrk="1" hangingPunct="1"/>
            <a:r>
              <a:rPr lang="en-US" altLang="en-US" sz="2800" dirty="0"/>
              <a:t>Extensive maintenance was performed on drill rig including rebuilding of pumps prior to mobilization</a:t>
            </a:r>
          </a:p>
        </p:txBody>
      </p:sp>
    </p:spTree>
    <p:extLst>
      <p:ext uri="{BB962C8B-B14F-4D97-AF65-F5344CB8AC3E}">
        <p14:creationId xmlns:p14="http://schemas.microsoft.com/office/powerpoint/2010/main" val="18341807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chemeClr val="accent1">
                    <a:satMod val="150000"/>
                  </a:schemeClr>
                </a:solidFill>
              </a:rPr>
              <a:t>GeoServices</a:t>
            </a: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 CME-75 Drill Rig</a:t>
            </a:r>
          </a:p>
        </p:txBody>
      </p:sp>
      <p:pic>
        <p:nvPicPr>
          <p:cNvPr id="25603" name="Content Placeholder 9" descr="GeoServices CME 75 and Insitu Track Rigs set-up for 350 foot deep DMT sounding 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8" y="2286000"/>
            <a:ext cx="4572000" cy="3429000"/>
          </a:xfrm>
        </p:spPr>
      </p:pic>
      <p:pic>
        <p:nvPicPr>
          <p:cNvPr id="25604" name="Content Placeholder 13" descr="GeoServices CME 75 for 350 foot deep DMT Sounding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6600" y="2286000"/>
            <a:ext cx="4597400" cy="3448050"/>
          </a:xfrm>
        </p:spPr>
      </p:pic>
    </p:spTree>
    <p:extLst>
      <p:ext uri="{BB962C8B-B14F-4D97-AF65-F5344CB8AC3E}">
        <p14:creationId xmlns:p14="http://schemas.microsoft.com/office/powerpoint/2010/main" val="1817806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4373"/>
            <a:ext cx="9067800" cy="129302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Additional Drilling Efficiencies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52400" y="2971800"/>
            <a:ext cx="8763000" cy="35052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Used a three person crew that had combined 70 years of experience</a:t>
            </a:r>
          </a:p>
          <a:p>
            <a:pPr eaLnBrk="1" hangingPunct="1"/>
            <a:r>
              <a:rPr lang="en-US" altLang="en-US" sz="2800" dirty="0"/>
              <a:t>Used a large mud pit lined with plastic</a:t>
            </a:r>
          </a:p>
          <a:p>
            <a:pPr eaLnBrk="1" hangingPunct="1"/>
            <a:r>
              <a:rPr lang="en-US" altLang="en-US" sz="2800" dirty="0"/>
              <a:t>Circulated the drilling mud through a </a:t>
            </a:r>
            <a:r>
              <a:rPr lang="en-US" altLang="en-US" sz="2800" dirty="0" err="1"/>
              <a:t>desander</a:t>
            </a:r>
            <a:r>
              <a:rPr lang="en-US" altLang="en-US" sz="2800" dirty="0"/>
              <a:t> to keep mud clean</a:t>
            </a:r>
          </a:p>
          <a:p>
            <a:pPr eaLnBrk="1" hangingPunct="1"/>
            <a:r>
              <a:rPr lang="en-US" altLang="en-US" sz="2800" dirty="0"/>
              <a:t>Used steel saw horses to hold their NWJ rods in 20-foot (6 m) sections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90113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921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Mud Pit </a:t>
            </a:r>
          </a:p>
        </p:txBody>
      </p:sp>
      <p:pic>
        <p:nvPicPr>
          <p:cNvPr id="27651" name="Content Placeholder 5" descr="Mud Pit used for 350 foot deep DMT Sound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600200"/>
            <a:ext cx="8369300" cy="5105400"/>
          </a:xfrm>
        </p:spPr>
      </p:pic>
    </p:spTree>
    <p:extLst>
      <p:ext uri="{BB962C8B-B14F-4D97-AF65-F5344CB8AC3E}">
        <p14:creationId xmlns:p14="http://schemas.microsoft.com/office/powerpoint/2010/main" val="22963523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609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NWJ Rods Kept on Steel Saw Horses</a:t>
            </a:r>
          </a:p>
        </p:txBody>
      </p:sp>
      <p:pic>
        <p:nvPicPr>
          <p:cNvPr id="28675" name="Content Placeholder 3" descr="Sawhorse set-up for deep DMT Sound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438" y="949325"/>
            <a:ext cx="7878762" cy="5908675"/>
          </a:xfrm>
        </p:spPr>
      </p:pic>
    </p:spTree>
    <p:extLst>
      <p:ext uri="{BB962C8B-B14F-4D97-AF65-F5344CB8AC3E}">
        <p14:creationId xmlns:p14="http://schemas.microsoft.com/office/powerpoint/2010/main" val="2039346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4724400"/>
            <a:ext cx="53412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SPT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91000" y="4050268"/>
            <a:ext cx="66556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DMT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9400" y="4552434"/>
            <a:ext cx="59022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CPT</a:t>
            </a:r>
          </a:p>
        </p:txBody>
      </p:sp>
    </p:spTree>
    <p:extLst>
      <p:ext uri="{BB962C8B-B14F-4D97-AF65-F5344CB8AC3E}">
        <p14:creationId xmlns:p14="http://schemas.microsoft.com/office/powerpoint/2010/main" val="20004010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Additional Drilling Efficiencies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194560"/>
            <a:ext cx="8686800" cy="4434840"/>
          </a:xfrm>
        </p:spPr>
        <p:txBody>
          <a:bodyPr rtlCol="0">
            <a:normAutofit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800" dirty="0"/>
              <a:t>Used 4 hoisting plugs so that they could simply clip the winch line on rod and were never waiting for the rod to be hoisted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800" dirty="0"/>
              <a:t>Used three winch cables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/>
              <a:t>100 feet of rod could be hoisted with light duty but fast winch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/>
              <a:t>100 to 200 feet of rod could be hoisted with the medium duty winch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/>
              <a:t>200 to 400 feet of rod had to be hoisted with the heavy duty but slower winch</a:t>
            </a:r>
          </a:p>
        </p:txBody>
      </p:sp>
    </p:spTree>
    <p:extLst>
      <p:ext uri="{BB962C8B-B14F-4D97-AF65-F5344CB8AC3E}">
        <p14:creationId xmlns:p14="http://schemas.microsoft.com/office/powerpoint/2010/main" val="3515546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Additional Drilling Efficiencies (cont.)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9401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 err="1"/>
              <a:t>GeoServices</a:t>
            </a:r>
            <a:r>
              <a:rPr lang="en-US" altLang="en-US" sz="2800" dirty="0"/>
              <a:t>’ driller, Ronald </a:t>
            </a:r>
            <a:r>
              <a:rPr lang="en-US" altLang="en-US" sz="2800" dirty="0" err="1"/>
              <a:t>Stidham</a:t>
            </a:r>
            <a:r>
              <a:rPr lang="en-US" altLang="en-US" sz="2800" dirty="0"/>
              <a:t>, knew which winch to use when</a:t>
            </a:r>
          </a:p>
          <a:p>
            <a:pPr eaLnBrk="1" hangingPunct="1"/>
            <a:r>
              <a:rPr lang="en-US" altLang="en-US" sz="2800" dirty="0"/>
              <a:t>At 400 feet (122 m), the </a:t>
            </a:r>
            <a:r>
              <a:rPr lang="en-US" altLang="en-US" sz="2800" dirty="0" err="1"/>
              <a:t>GeoServices</a:t>
            </a:r>
            <a:r>
              <a:rPr lang="en-US" altLang="en-US" sz="2800" dirty="0"/>
              <a:t>’ crew was able to trip either in or out of the hole in about 45 minutes</a:t>
            </a:r>
          </a:p>
          <a:p>
            <a:pPr eaLnBrk="1" hangingPunct="1"/>
            <a:r>
              <a:rPr lang="en-US" altLang="en-US" sz="2800" dirty="0"/>
              <a:t>Used a reel to keep DMT cable from getting tangled</a:t>
            </a:r>
          </a:p>
        </p:txBody>
      </p:sp>
    </p:spTree>
    <p:extLst>
      <p:ext uri="{BB962C8B-B14F-4D97-AF65-F5344CB8AC3E}">
        <p14:creationId xmlns:p14="http://schemas.microsoft.com/office/powerpoint/2010/main" val="7831138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DMT Cable Reel</a:t>
            </a:r>
          </a:p>
        </p:txBody>
      </p:sp>
      <p:pic>
        <p:nvPicPr>
          <p:cNvPr id="31747" name="Content Placeholder 3" descr="DMT Cable Ree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406525"/>
            <a:ext cx="7269163" cy="5451475"/>
          </a:xfrm>
        </p:spPr>
      </p:pic>
    </p:spTree>
    <p:extLst>
      <p:ext uri="{BB962C8B-B14F-4D97-AF65-F5344CB8AC3E}">
        <p14:creationId xmlns:p14="http://schemas.microsoft.com/office/powerpoint/2010/main" val="12251602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owering the seafloor system with a large crane compress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2"/>
            <a:ext cx="9100610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334000"/>
            <a:ext cx="693420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15-Ton capacity seafloor direct push 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0" y="4495800"/>
            <a:ext cx="66303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Base area:4.7 meters by 4.7 meters to minimize settlement</a:t>
            </a:r>
          </a:p>
        </p:txBody>
      </p:sp>
    </p:spTree>
    <p:extLst>
      <p:ext uri="{BB962C8B-B14F-4D97-AF65-F5344CB8AC3E}">
        <p14:creationId xmlns:p14="http://schemas.microsoft.com/office/powerpoint/2010/main" val="38262249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51435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977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4635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0"/>
            <a:ext cx="44958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172200"/>
            <a:ext cx="202972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Seismic Hammer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0" y="6248400"/>
            <a:ext cx="333777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Lowering Direct Push System</a:t>
            </a:r>
          </a:p>
        </p:txBody>
      </p:sp>
    </p:spTree>
    <p:extLst>
      <p:ext uri="{BB962C8B-B14F-4D97-AF65-F5344CB8AC3E}">
        <p14:creationId xmlns:p14="http://schemas.microsoft.com/office/powerpoint/2010/main" val="31222582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7867" cy="5162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823" y="5696090"/>
            <a:ext cx="8060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PERFORMING DILATOMETER USING SEAFLOOR SYSTEM</a:t>
            </a:r>
          </a:p>
        </p:txBody>
      </p:sp>
    </p:spTree>
    <p:extLst>
      <p:ext uri="{BB962C8B-B14F-4D97-AF65-F5344CB8AC3E}">
        <p14:creationId xmlns:p14="http://schemas.microsoft.com/office/powerpoint/2010/main" val="37245844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3496537"/>
              </p:ext>
            </p:extLst>
          </p:nvPr>
        </p:nvGraphicFramePr>
        <p:xfrm>
          <a:off x="0" y="1219200"/>
          <a:ext cx="4500176" cy="4500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" name="Plot" r:id="rId3" imgW="6136920" imgH="6154560" progId="Grapher.Document">
                  <p:embed/>
                </p:oleObj>
              </mc:Choice>
              <mc:Fallback>
                <p:oleObj name="Plot" r:id="rId3" imgW="6136920" imgH="6154560" progId="Grapher.Document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19200"/>
                        <a:ext cx="4500176" cy="4500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105710"/>
              </p:ext>
            </p:extLst>
          </p:nvPr>
        </p:nvGraphicFramePr>
        <p:xfrm>
          <a:off x="4648200" y="1219200"/>
          <a:ext cx="4343400" cy="4438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3" name="Plot" r:id="rId5" imgW="6222960" imgH="6154560" progId="Grapher.Document">
                  <p:embed/>
                </p:oleObj>
              </mc:Choice>
              <mc:Fallback>
                <p:oleObj name="Plot" r:id="rId5" imgW="6222960" imgH="6154560" progId="Grapher.Document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219200"/>
                        <a:ext cx="4343400" cy="44385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83174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610929"/>
              </p:ext>
            </p:extLst>
          </p:nvPr>
        </p:nvGraphicFramePr>
        <p:xfrm>
          <a:off x="914400" y="0"/>
          <a:ext cx="7005637" cy="6820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Plot" r:id="rId3" imgW="6308640" imgH="6154560" progId="Grapher.Document">
                  <p:embed/>
                </p:oleObj>
              </mc:Choice>
              <mc:Fallback>
                <p:oleObj name="Plot" r:id="rId3" imgW="6308640" imgH="6154560" progId="Grapher.Document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0"/>
                        <a:ext cx="7005637" cy="68201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85966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" y="1216157"/>
            <a:ext cx="5405437" cy="168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13" y="3048000"/>
            <a:ext cx="538588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Immagin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2744"/>
            <a:ext cx="2514600" cy="646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227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685800"/>
            <a:ext cx="5029200" cy="685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Dilatometer Test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5800" y="1371600"/>
            <a:ext cx="7772400" cy="4648200"/>
          </a:xfrm>
        </p:spPr>
        <p:txBody>
          <a:bodyPr>
            <a:normAutofit lnSpcReduction="10000"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u="sng" dirty="0"/>
              <a:t>Calibrated</a:t>
            </a:r>
            <a:r>
              <a:rPr lang="en-US" dirty="0"/>
              <a:t> static deformation test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/>
              <a:t>Performed at 0.1 to 0.2m intervals (near-continuous)</a:t>
            </a:r>
          </a:p>
          <a:p>
            <a:pPr marL="722376" lvl="1" indent="-265176">
              <a:buFont typeface="Wingdings 2"/>
              <a:buChar char=""/>
              <a:defRPr/>
            </a:pPr>
            <a:r>
              <a:rPr lang="en-US" dirty="0"/>
              <a:t>-Soil Profiling and Data Trending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/>
              <a:t>Low volumetric and shear strain induced during penetration—measures significance of lateral stress and stress history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/>
              <a:t>Accurately measures deformation modulus, drained friction angle in sands  (</a:t>
            </a:r>
            <a:r>
              <a:rPr lang="en-US" dirty="0" err="1"/>
              <a:t>Schmertmann</a:t>
            </a:r>
            <a:r>
              <a:rPr lang="en-US" dirty="0"/>
              <a:t> method with thrust) and undrained shear strength in clays [Marchetti or </a:t>
            </a:r>
            <a:r>
              <a:rPr lang="en-US" dirty="0" err="1"/>
              <a:t>Lutenegger</a:t>
            </a:r>
            <a:r>
              <a:rPr lang="en-US" dirty="0"/>
              <a:t> S</a:t>
            </a:r>
            <a:r>
              <a:rPr lang="en-US" baseline="-25000" dirty="0"/>
              <a:t>u</a:t>
            </a:r>
            <a:r>
              <a:rPr lang="en-US" dirty="0"/>
              <a:t> = (P</a:t>
            </a:r>
            <a:r>
              <a:rPr lang="en-US" baseline="-25000" dirty="0"/>
              <a:t>0</a:t>
            </a:r>
            <a:r>
              <a:rPr lang="en-US" dirty="0"/>
              <a:t>-P</a:t>
            </a:r>
            <a:r>
              <a:rPr lang="en-US" baseline="-25000" dirty="0"/>
              <a:t>2</a:t>
            </a:r>
            <a:r>
              <a:rPr lang="en-US" dirty="0"/>
              <a:t>)/2.65]</a:t>
            </a:r>
            <a:r>
              <a:rPr lang="en-US" baseline="-25000" dirty="0"/>
              <a:t>		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/>
              <a:t>Test Repeatability Error: &lt;10%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/>
              <a:t>Easy to use from drill rig, barge, row boat—but most efficient w/ direct push rig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221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915569"/>
            <a:ext cx="7772400" cy="942431"/>
          </a:xfrm>
        </p:spPr>
        <p:txBody>
          <a:bodyPr>
            <a:normAutofit fontScale="90000"/>
          </a:bodyPr>
          <a:lstStyle/>
          <a:p>
            <a:r>
              <a:rPr lang="en-US" dirty="0"/>
              <a:t>Pushing DMT with portable rig anchored to concrete slab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341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250" y="857250"/>
            <a:ext cx="6858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990600"/>
            <a:ext cx="6858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080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6438900"/>
            <a:ext cx="8839200" cy="340527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Performing DMT in a settling Pond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206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07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148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0655"/>
            <a:ext cx="6019800" cy="631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6350000" y="6457950"/>
            <a:ext cx="279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FF3D39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FF3D39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(After Bloomquist, 1988)</a:t>
            </a:r>
          </a:p>
        </p:txBody>
      </p:sp>
    </p:spTree>
    <p:extLst>
      <p:ext uri="{BB962C8B-B14F-4D97-AF65-F5344CB8AC3E}">
        <p14:creationId xmlns:p14="http://schemas.microsoft.com/office/powerpoint/2010/main" val="15122970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84072"/>
            <a:ext cx="8305800" cy="835828"/>
          </a:xfrm>
        </p:spPr>
        <p:txBody>
          <a:bodyPr>
            <a:noAutofit/>
          </a:bodyPr>
          <a:lstStyle/>
          <a:p>
            <a:r>
              <a:rPr lang="en-US" sz="3200" dirty="0"/>
              <a:t>Pushing DMT with Drs. </a:t>
            </a:r>
            <a:r>
              <a:rPr lang="en-US" sz="3200" dirty="0" err="1"/>
              <a:t>Schmertmann</a:t>
            </a:r>
            <a:r>
              <a:rPr lang="en-US" sz="3200" dirty="0"/>
              <a:t> and </a:t>
            </a:r>
            <a:r>
              <a:rPr lang="en-US" sz="3200" dirty="0" err="1"/>
              <a:t>Crapps</a:t>
            </a:r>
            <a:r>
              <a:rPr lang="en-US" sz="3200" dirty="0"/>
              <a:t> at Kennedy space center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472989" cy="39985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15" y="1905000"/>
            <a:ext cx="5151185" cy="38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964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6199973"/>
            <a:ext cx="8534400" cy="683427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Performing DMT near pentagon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955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" y="0"/>
            <a:ext cx="9106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617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715" y="38100"/>
            <a:ext cx="414628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388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1" y="3048000"/>
            <a:ext cx="2025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Cyclic Borehole Shear Test—like a direct shear test but uses the sidewalls as the sample</a:t>
            </a:r>
          </a:p>
        </p:txBody>
      </p:sp>
    </p:spTree>
    <p:extLst>
      <p:ext uri="{BB962C8B-B14F-4D97-AF65-F5344CB8AC3E}">
        <p14:creationId xmlns:p14="http://schemas.microsoft.com/office/powerpoint/2010/main" val="268944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18525" cy="610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6081713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0FFD7"/>
                </a:solidFill>
              </a:rPr>
              <a:t>Silvano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0FFD7"/>
                </a:solidFill>
              </a:rPr>
              <a:t>did excellent research—insignificant changes to his 1980 correlations--a tribute of his contribution to us</a:t>
            </a:r>
          </a:p>
        </p:txBody>
      </p:sp>
    </p:spTree>
    <p:extLst>
      <p:ext uri="{BB962C8B-B14F-4D97-AF65-F5344CB8AC3E}">
        <p14:creationId xmlns:p14="http://schemas.microsoft.com/office/powerpoint/2010/main" val="1152929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905000"/>
            <a:ext cx="8839200" cy="43586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dilatometer tests for projects with</a:t>
            </a:r>
          </a:p>
          <a:p>
            <a:pPr lvl="1"/>
            <a:r>
              <a:rPr lang="en-US" dirty="0"/>
              <a:t>Settlement predictions and design of shallow foundations</a:t>
            </a:r>
          </a:p>
          <a:p>
            <a:pPr lvl="1"/>
            <a:r>
              <a:rPr lang="en-US" dirty="0"/>
              <a:t>Lateral load capacity of deep foundations</a:t>
            </a:r>
          </a:p>
          <a:p>
            <a:pPr lvl="1"/>
            <a:r>
              <a:rPr lang="en-US" dirty="0"/>
              <a:t>Drained angle of internal friction in sands (skip gravel) or undrained shear strength in cohesive soil</a:t>
            </a:r>
          </a:p>
          <a:p>
            <a:r>
              <a:rPr lang="en-US" dirty="0"/>
              <a:t>Excellent data trending and test repeatability</a:t>
            </a:r>
          </a:p>
          <a:p>
            <a:pPr lvl="1"/>
            <a:r>
              <a:rPr lang="en-US" dirty="0"/>
              <a:t>Gives engineer good understanding of the site geology and how the soil will perform</a:t>
            </a:r>
          </a:p>
          <a:p>
            <a:pPr lvl="1"/>
            <a:r>
              <a:rPr lang="en-US" dirty="0"/>
              <a:t>Significantly increases engineer’s confidence</a:t>
            </a:r>
          </a:p>
          <a:p>
            <a:pPr lvl="1"/>
            <a:r>
              <a:rPr lang="en-US" dirty="0"/>
              <a:t>Settlement predictions quite good—have not received any phone calls where my prediction was too low (20+ years)</a:t>
            </a:r>
          </a:p>
          <a:p>
            <a:pPr lvl="1"/>
            <a:r>
              <a:rPr lang="en-US" dirty="0"/>
              <a:t>With thrust—can estimate “A”</a:t>
            </a:r>
          </a:p>
          <a:p>
            <a:pPr lvl="1"/>
            <a:r>
              <a:rPr lang="en-US" dirty="0"/>
              <a:t>With thrust and “A”—can estimate “B”</a:t>
            </a:r>
          </a:p>
          <a:p>
            <a:r>
              <a:rPr lang="en-US" dirty="0"/>
              <a:t>My favorite overall in-situ test because of its accuracy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415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MT_CPT_Distortions_due_to_Inser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4267"/>
            <a:ext cx="5638800" cy="658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362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4373"/>
            <a:ext cx="9144000" cy="759627"/>
          </a:xfrm>
        </p:spPr>
        <p:txBody>
          <a:bodyPr>
            <a:normAutofit/>
          </a:bodyPr>
          <a:lstStyle/>
          <a:p>
            <a:r>
              <a:rPr lang="en-US" sz="3600" dirty="0"/>
              <a:t>Using a Load Cell to measure thrust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482"/>
            <a:ext cx="3240869" cy="243065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36" y="3307830"/>
            <a:ext cx="2893230" cy="3575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66" y="1524000"/>
            <a:ext cx="3657600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907986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Recommend pushing and </a:t>
            </a:r>
            <a:r>
              <a:rPr lang="en-US" sz="2400" u="sng" dirty="0"/>
              <a:t>not</a:t>
            </a:r>
            <a:r>
              <a:rPr lang="en-US" sz="2400" dirty="0"/>
              <a:t> driving DMT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001" y="49530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Thrust needed for </a:t>
            </a:r>
            <a:r>
              <a:rPr lang="en-US" dirty="0" err="1"/>
              <a:t>Schmertmann’s</a:t>
            </a:r>
            <a:r>
              <a:rPr lang="en-US" dirty="0"/>
              <a:t> angle of internal friction calculation</a:t>
            </a:r>
          </a:p>
          <a:p>
            <a:r>
              <a:rPr lang="en-US" dirty="0" err="1"/>
              <a:t>q</a:t>
            </a:r>
            <a:r>
              <a:rPr lang="en-US" baseline="-25000" dirty="0" err="1"/>
              <a:t>d</a:t>
            </a:r>
            <a:r>
              <a:rPr lang="en-US" dirty="0"/>
              <a:t> closely compares to q</a:t>
            </a:r>
            <a:r>
              <a:rPr lang="en-US" baseline="-25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77977681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4109</TotalTime>
  <Words>1791</Words>
  <Application>Microsoft Office PowerPoint</Application>
  <PresentationFormat>On-screen Show (4:3)</PresentationFormat>
  <Paragraphs>214</Paragraphs>
  <Slides>70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Arial</vt:lpstr>
      <vt:lpstr>Calibri</vt:lpstr>
      <vt:lpstr>Century Gothic</vt:lpstr>
      <vt:lpstr>Symbol</vt:lpstr>
      <vt:lpstr>Times New Roman</vt:lpstr>
      <vt:lpstr>Wingdings</vt:lpstr>
      <vt:lpstr>Wingdings 2</vt:lpstr>
      <vt:lpstr>Vapor Trail</vt:lpstr>
      <vt:lpstr>Plot</vt:lpstr>
      <vt:lpstr>Better geotechnical design using dilatometer test data</vt:lpstr>
      <vt:lpstr>PowerPoint Presentation</vt:lpstr>
      <vt:lpstr>PowerPoint Presentation</vt:lpstr>
      <vt:lpstr>Reducing Uncertainty/Risk</vt:lpstr>
      <vt:lpstr>PowerPoint Presentation</vt:lpstr>
      <vt:lpstr>Dilatometer Test</vt:lpstr>
      <vt:lpstr>PowerPoint Presentation</vt:lpstr>
      <vt:lpstr>PowerPoint Presentation</vt:lpstr>
      <vt:lpstr>Using a Load Cell to measure thrust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Best uses for DMT data</vt:lpstr>
      <vt:lpstr>shallow foundation design</vt:lpstr>
      <vt:lpstr>Standard Penetration Test</vt:lpstr>
      <vt:lpstr>Cone Penetration Test</vt:lpstr>
      <vt:lpstr>Pressuremeter Test</vt:lpstr>
      <vt:lpstr>Lab Consolidation Test</vt:lpstr>
      <vt:lpstr>Dilatometer Test</vt:lpstr>
      <vt:lpstr>PowerPoint Presentation</vt:lpstr>
      <vt:lpstr>PowerPoint Presentation</vt:lpstr>
      <vt:lpstr>PowerPoint Presentation</vt:lpstr>
      <vt:lpstr>Residences at River Place</vt:lpstr>
      <vt:lpstr>Four good cases studies where DMT was good choice</vt:lpstr>
      <vt:lpstr>Performing a 400-foot deep dilatometer test sounding  DMT Method Used</vt:lpstr>
      <vt:lpstr>In-Situ Track Rig with Anchors</vt:lpstr>
      <vt:lpstr>Mud Rotary Drilling</vt:lpstr>
      <vt:lpstr>DMT  Torpedo Method</vt:lpstr>
      <vt:lpstr>DMT  Torpedo</vt:lpstr>
      <vt:lpstr>DMT  Torpedo Method (cont.)</vt:lpstr>
      <vt:lpstr>Centralizer</vt:lpstr>
      <vt:lpstr>DMT  Torpedo  Method (cont.)</vt:lpstr>
      <vt:lpstr>DMT  Torpedo Method (cont.)</vt:lpstr>
      <vt:lpstr>In-Situ Direct Push Clamp</vt:lpstr>
      <vt:lpstr>DMT Control Unit and Auxiliary 100 Bar Gauge</vt:lpstr>
      <vt:lpstr>Drilling Equipment</vt:lpstr>
      <vt:lpstr>GeoServices CME-75 Drill Rig</vt:lpstr>
      <vt:lpstr>Additional Drilling Efficiencies</vt:lpstr>
      <vt:lpstr>Mud Pit </vt:lpstr>
      <vt:lpstr>NWJ Rods Kept on Steel Saw Horses</vt:lpstr>
      <vt:lpstr>Additional Drilling Efficiencies (cont.)</vt:lpstr>
      <vt:lpstr>Additional Drilling Efficiencies (cont.)</vt:lpstr>
      <vt:lpstr>DMT Cable Reel</vt:lpstr>
      <vt:lpstr>15-Ton capacity seafloor direct push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Pushing DMT with portable rig anchored to concrete slab</vt:lpstr>
      <vt:lpstr>PowerPoint Presentation</vt:lpstr>
      <vt:lpstr>Performing DMT in a settling Pond</vt:lpstr>
      <vt:lpstr>PowerPoint Presentation</vt:lpstr>
      <vt:lpstr>PowerPoint Presentation</vt:lpstr>
      <vt:lpstr>PowerPoint Presentation</vt:lpstr>
      <vt:lpstr>Pushing DMT with Drs. Schmertmann and Crapps at Kennedy space center</vt:lpstr>
      <vt:lpstr>Performing DMT near pentagon</vt:lpstr>
      <vt:lpstr>PowerPoint Presentation</vt:lpstr>
      <vt:lpstr>PowerPoint Presentation</vt:lpstr>
      <vt:lpstr>Conclusions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Redesign of shallow foundations using dilatometer tests—more case studies after DMT’06 conference</dc:title>
  <dc:creator>Roger Failmezger</dc:creator>
  <cp:lastModifiedBy>Roger Failmezger</cp:lastModifiedBy>
  <cp:revision>86</cp:revision>
  <dcterms:created xsi:type="dcterms:W3CDTF">2015-06-12T17:06:53Z</dcterms:created>
  <dcterms:modified xsi:type="dcterms:W3CDTF">2021-12-08T06:07:07Z</dcterms:modified>
</cp:coreProperties>
</file>